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7"/>
  </p:notesMasterIdLst>
  <p:handoutMasterIdLst>
    <p:handoutMasterId r:id="rId38"/>
  </p:handoutMasterIdLst>
  <p:sldIdLst>
    <p:sldId id="291" r:id="rId2"/>
    <p:sldId id="292" r:id="rId3"/>
    <p:sldId id="294" r:id="rId4"/>
    <p:sldId id="314" r:id="rId5"/>
    <p:sldId id="296" r:id="rId6"/>
    <p:sldId id="297" r:id="rId7"/>
    <p:sldId id="315" r:id="rId8"/>
    <p:sldId id="316" r:id="rId9"/>
    <p:sldId id="285" r:id="rId10"/>
    <p:sldId id="289" r:id="rId11"/>
    <p:sldId id="290" r:id="rId12"/>
    <p:sldId id="284" r:id="rId13"/>
    <p:sldId id="256" r:id="rId14"/>
    <p:sldId id="301" r:id="rId15"/>
    <p:sldId id="257" r:id="rId16"/>
    <p:sldId id="258" r:id="rId17"/>
    <p:sldId id="259" r:id="rId18"/>
    <p:sldId id="260" r:id="rId19"/>
    <p:sldId id="302" r:id="rId20"/>
    <p:sldId id="298" r:id="rId21"/>
    <p:sldId id="313" r:id="rId22"/>
    <p:sldId id="303" r:id="rId23"/>
    <p:sldId id="305" r:id="rId24"/>
    <p:sldId id="304" r:id="rId25"/>
    <p:sldId id="306" r:id="rId26"/>
    <p:sldId id="307" r:id="rId27"/>
    <p:sldId id="286" r:id="rId28"/>
    <p:sldId id="287" r:id="rId29"/>
    <p:sldId id="288" r:id="rId30"/>
    <p:sldId id="322" r:id="rId31"/>
    <p:sldId id="321" r:id="rId32"/>
    <p:sldId id="323" r:id="rId33"/>
    <p:sldId id="320" r:id="rId34"/>
    <p:sldId id="282" r:id="rId35"/>
    <p:sldId id="31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169" autoAdjust="0"/>
  </p:normalViewPr>
  <p:slideViewPr>
    <p:cSldViewPr snapToGrid="0">
      <p:cViewPr varScale="1">
        <p:scale>
          <a:sx n="67" d="100"/>
          <a:sy n="67" d="100"/>
        </p:scale>
        <p:origin x="1267" y="3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682B31-D1F6-0F64-8D66-69ED68E2DA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98916-B330-5A8F-FF3B-EFB91CDD6D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AF13F-1F49-4DBD-8E47-83F377141BF5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6ECF6-0DE1-36BD-EB82-D9609BAD67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2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613DE-9296-483A-930A-3E4147BDA985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A0448-59A0-4B9E-BA9F-32071D1E5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چت با پی دی اف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A0448-59A0-4B9E-BA9F-32071D1E59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0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این عبارات را می‌توان به‌صورت یک «چرخه کامل تحقیق» مرتب و نام‌گذاری کرد تا برای اسلاید یا نمودار آماده شوند.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پیشنهاد برای عنوان کلی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چرخه کامل تحقیق علمی در دانشگاه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مراحل پیشنهادی چرخه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کشف ادبیات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جست‌وجو و کشف منابع، مقالات و داده‌های اولیه مرتبط با مسئله.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هدف: شکل‌دادن تصویر کلی از وضعیت دانش موجود و شکاف‌ها.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تحلیل منابع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ارزیابی کیفیت، مقایسه دیدگاه‌ها و استخراج چارچوب نظری و مفهومی.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هدف: برسیدن به پرسش‌ها، فرضیه‌ها و مدل مفهومی منسجم.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تحقیق علمی (اجرای پژوهش)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طراحی روش، گردآوری داده، آزمون فرضیه‌ها و تحلیل نتایج.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هدف: تولید شواهد جدید و پاسخ‌دادن به پرسش تحقیق.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نگارش و تدریس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نگارش مقاله، گزارش، یا پایان‌نامه و تبدیل نتایج به محتوای آموزشی.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هدف: انتقال دانش به جامعه علمی و دانشجویان از طریق تدریس و ارائه.</a:t>
            </a:r>
          </a:p>
          <a:p>
            <a:pPr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مدیریت دانش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آرشیو کردن داده‌ها، کدها و اسناد، به‌روزرسانی درس‌ها و پروژه‌های بعدی.</a:t>
            </a:r>
          </a:p>
          <a:p>
            <a:pPr lvl="1" algn="r" rtl="1"/>
            <a:r>
              <a:rPr lang="fa-I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هدف: حفظ، سازمان‌دهی و بازاستفاده از خروجی‌های پژوهش در چرخه‌های بعدی.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5594-041C-7987-AEE7-76603E57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3BC33-50F1-5424-8F99-198BBBEB4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65AB80-F9A4-F643-6AD7-F1CEE66D5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0EC3C-BEF6-A0B2-BBB6-FDE80B833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0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A6A03-64D2-02EF-8F5E-E7BC02C4E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805267-9076-9088-0F99-6A4DB1980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1519F-1E64-84E0-20D0-3C2ACCD0D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Intelligence</a:t>
            </a:r>
            <a:r>
              <a:rPr lang="en-US" dirty="0"/>
              <a:t> → </a:t>
            </a:r>
            <a:r>
              <a:rPr lang="fa-IR" b="1" dirty="0"/>
              <a:t>اطلاعات</a:t>
            </a:r>
            <a:r>
              <a:rPr lang="fa-IR" dirty="0"/>
              <a:t> (جمع‌آوری و تحلیل اطلاعات برای تصمیم‌گیری)</a:t>
            </a:r>
          </a:p>
          <a:p>
            <a:r>
              <a:rPr lang="en-US" b="1" dirty="0"/>
              <a:t>Surveillance</a:t>
            </a:r>
            <a:r>
              <a:rPr lang="en-US" dirty="0"/>
              <a:t> → </a:t>
            </a:r>
            <a:r>
              <a:rPr lang="fa-IR" b="1" dirty="0"/>
              <a:t>پایش</a:t>
            </a:r>
            <a:r>
              <a:rPr lang="fa-IR" dirty="0"/>
              <a:t> (نظارت مستمر بر مناطق یا اهداف مشخص)</a:t>
            </a:r>
          </a:p>
          <a:p>
            <a:r>
              <a:rPr lang="en-US" b="1" dirty="0"/>
              <a:t>Reconnaissance</a:t>
            </a:r>
            <a:r>
              <a:rPr lang="en-US" dirty="0"/>
              <a:t> → </a:t>
            </a:r>
            <a:r>
              <a:rPr lang="fa-IR" b="1" dirty="0"/>
              <a:t>شناسایی</a:t>
            </a:r>
            <a:r>
              <a:rPr lang="fa-IR" dirty="0"/>
              <a:t> (جمع‌آوری داده‌های میدانی برای شناخت محیط یا دشمن)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A9498-1807-EFCC-2689-30679D160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79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8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6F7D3B9-5C87-17D9-41E9-68A2F74A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612" y="6396244"/>
            <a:ext cx="696960" cy="452540"/>
          </a:xfrm>
        </p:spPr>
        <p:txBody>
          <a:bodyPr/>
          <a:lstStyle>
            <a:lvl1pPr>
              <a:defRPr sz="2400"/>
            </a:lvl1pPr>
          </a:lstStyle>
          <a:p>
            <a:fld id="{F861686B-424E-42A4-8D17-FED452EC4833}" type="slidenum">
              <a:rPr lang="en-US" smtClean="0"/>
              <a:pPr/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740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4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985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9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5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85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0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cs typeface="B Nazanin" panose="00000400000000000000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cs typeface="B Nazanin" panose="00000400000000000000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4912" y="6361519"/>
            <a:ext cx="696960" cy="452540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algn="ctr">
              <a:defRPr sz="2400" b="0">
                <a:solidFill>
                  <a:schemeClr val="tx2">
                    <a:lumMod val="60000"/>
                    <a:lumOff val="40000"/>
                  </a:schemeClr>
                </a:solidFill>
                <a:cs typeface="B Nazanin" panose="00000400000000000000" pitchFamily="2" charset="-78"/>
              </a:defRPr>
            </a:lvl1pPr>
          </a:lstStyle>
          <a:p>
            <a:fld id="{F861686B-424E-42A4-8D17-FED452EC4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448F9-FF82-E08F-CDF7-45C5768D6888}"/>
              </a:ext>
            </a:extLst>
          </p:cNvPr>
          <p:cNvSpPr txBox="1"/>
          <p:nvPr userDrawn="1"/>
        </p:nvSpPr>
        <p:spPr>
          <a:xfrm>
            <a:off x="138896" y="646906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>
                    <a:lumMod val="50000"/>
                  </a:schemeClr>
                </a:solidFill>
                <a:cs typeface="B Nazanin" panose="00000400000000000000" pitchFamily="2" charset="-78"/>
              </a:rPr>
              <a:t>/ </a:t>
            </a:r>
            <a:r>
              <a:rPr lang="fa-IR" sz="1600" dirty="0">
                <a:solidFill>
                  <a:schemeClr val="bg1">
                    <a:lumMod val="50000"/>
                  </a:schemeClr>
                </a:solidFill>
                <a:cs typeface="B Nazanin" panose="00000400000000000000" pitchFamily="2" charset="-78"/>
              </a:rPr>
              <a:t>35</a:t>
            </a:r>
            <a:endParaRPr lang="en-US" dirty="0">
              <a:solidFill>
                <a:schemeClr val="bg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833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B Nazanin" panose="00000400000000000000" pitchFamily="2" charset="-78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B Nazanin" panose="00000400000000000000" pitchFamily="2" charset="-78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B Nazanin" panose="00000400000000000000" pitchFamily="2" charset="-78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B Nazanin" panose="00000400000000000000" pitchFamily="2" charset="-78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B Nazanin" panose="00000400000000000000" pitchFamily="2" charset="-78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B Nazanin" panose="00000400000000000000" pitchFamily="2" charset="-78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22aecc15eadbb777e8f74c4b21e1983333fa06b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60" r="16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304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5C6A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522667"/>
            <a:ext cx="2542413" cy="381000"/>
          </a:xfrm>
          <a:custGeom>
            <a:avLst/>
            <a:gdLst/>
            <a:ahLst/>
            <a:cxnLst/>
            <a:rect l="l" t="t" r="r" b="b"/>
            <a:pathLst>
              <a:path w="3389884" h="508000">
                <a:moveTo>
                  <a:pt x="0" y="0"/>
                </a:moveTo>
                <a:lnTo>
                  <a:pt x="3389884" y="0"/>
                </a:lnTo>
                <a:lnTo>
                  <a:pt x="3389884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923413" y="1522667"/>
            <a:ext cx="36576" cy="381000"/>
          </a:xfrm>
          <a:custGeom>
            <a:avLst/>
            <a:gdLst/>
            <a:ahLst/>
            <a:cxnLst/>
            <a:rect l="l" t="t" r="r" b="b"/>
            <a:pathLst>
              <a:path w="48768" h="508000">
                <a:moveTo>
                  <a:pt x="0" y="0"/>
                </a:moveTo>
                <a:lnTo>
                  <a:pt x="48768" y="0"/>
                </a:lnTo>
                <a:lnTo>
                  <a:pt x="48768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3"/>
          <p:cNvSpPr/>
          <p:nvPr/>
        </p:nvSpPr>
        <p:spPr>
          <a:xfrm>
            <a:off x="386905" y="1503617"/>
            <a:ext cx="242658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b="1" kern="0" spc="120" dirty="0" err="1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راهنمای</a:t>
            </a:r>
            <a:r>
              <a:rPr lang="en-US" sz="1200" b="1" kern="0" spc="120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1200" b="1" kern="0" spc="120" dirty="0" err="1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جامع</a:t>
            </a:r>
            <a:r>
              <a:rPr lang="en-US" sz="1200" b="1" kern="0" spc="120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1200" b="1" kern="0" spc="120" dirty="0" err="1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اساتید</a:t>
            </a:r>
            <a:r>
              <a:rPr lang="en-US" sz="1200" b="1" kern="0" spc="120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و </a:t>
            </a:r>
            <a:r>
              <a:rPr lang="en-US" sz="1200" b="1" kern="0" spc="120" dirty="0" err="1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پژوهشگران</a:t>
            </a:r>
            <a:endParaRPr lang="en-US" sz="1200" b="1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00" y="2132267"/>
            <a:ext cx="73342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تحقیق، تدریس و</a:t>
            </a:r>
            <a:endParaRPr lang="en-US" sz="1200" dirty="0">
              <a:cs typeface="B Nazanin" panose="00000400000000000000" pitchFamily="2" charset="-78"/>
            </a:endParaRPr>
          </a:p>
          <a:p>
            <a:pPr algn="r">
              <a:lnSpc>
                <a:spcPct val="100000"/>
              </a:lnSpc>
            </a:pPr>
            <a:r>
              <a:rPr lang="en-US" sz="54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یادگیری</a:t>
            </a: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با هوش مصنوعی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81000" y="4151567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9" name="Text 6"/>
          <p:cNvSpPr/>
          <p:nvPr/>
        </p:nvSpPr>
        <p:spPr>
          <a:xfrm>
            <a:off x="266700" y="4494467"/>
            <a:ext cx="66008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40000"/>
              </a:lnSpc>
            </a:pPr>
            <a:r>
              <a:rPr lang="en-US" dirty="0">
                <a:solidFill>
                  <a:srgbClr val="8D99AE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راهنمای جامع استفاده از ابزارهای AI برای اساتید و پژوهشگران دانشگاهی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097928" y="6010656"/>
            <a:ext cx="1711071" cy="463296"/>
          </a:xfrm>
          <a:custGeom>
            <a:avLst/>
            <a:gdLst/>
            <a:ahLst/>
            <a:cxnLst/>
            <a:rect l="l" t="t" r="r" b="b"/>
            <a:pathLst>
              <a:path w="2281428" h="617728">
                <a:moveTo>
                  <a:pt x="152400" y="0"/>
                </a:moveTo>
                <a:lnTo>
                  <a:pt x="2129028" y="0"/>
                </a:lnTo>
                <a:cubicBezTo>
                  <a:pt x="2213196" y="0"/>
                  <a:pt x="2281428" y="68232"/>
                  <a:pt x="2281428" y="152400"/>
                </a:cubicBezTo>
                <a:lnTo>
                  <a:pt x="2281428" y="465328"/>
                </a:lnTo>
                <a:cubicBezTo>
                  <a:pt x="2281428" y="549496"/>
                  <a:pt x="2213196" y="617728"/>
                  <a:pt x="2129028" y="617728"/>
                </a:cubicBezTo>
                <a:lnTo>
                  <a:pt x="152400" y="617728"/>
                </a:lnTo>
                <a:cubicBezTo>
                  <a:pt x="68288" y="617728"/>
                  <a:pt x="0" y="549440"/>
                  <a:pt x="0" y="465328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1388185" y="6147054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97135"/>
                </a:moveTo>
                <a:lnTo>
                  <a:pt x="127595" y="139849"/>
                </a:lnTo>
                <a:cubicBezTo>
                  <a:pt x="132457" y="141833"/>
                  <a:pt x="137616" y="142875"/>
                  <a:pt x="142875" y="142875"/>
                </a:cubicBezTo>
                <a:cubicBezTo>
                  <a:pt x="148134" y="142875"/>
                  <a:pt x="153293" y="141833"/>
                  <a:pt x="158155" y="139849"/>
                </a:cubicBezTo>
                <a:lnTo>
                  <a:pt x="278408" y="90339"/>
                </a:lnTo>
                <a:cubicBezTo>
                  <a:pt x="282873" y="88503"/>
                  <a:pt x="285750" y="84187"/>
                  <a:pt x="285750" y="79375"/>
                </a:cubicBezTo>
                <a:cubicBezTo>
                  <a:pt x="285750" y="74563"/>
                  <a:pt x="282873" y="70247"/>
                  <a:pt x="278408" y="68411"/>
                </a:cubicBezTo>
                <a:lnTo>
                  <a:pt x="158155" y="18901"/>
                </a:lnTo>
                <a:cubicBezTo>
                  <a:pt x="153293" y="16917"/>
                  <a:pt x="148134" y="15875"/>
                  <a:pt x="142875" y="15875"/>
                </a:cubicBezTo>
                <a:cubicBezTo>
                  <a:pt x="137616" y="15875"/>
                  <a:pt x="132457" y="16917"/>
                  <a:pt x="127595" y="18901"/>
                </a:cubicBezTo>
                <a:lnTo>
                  <a:pt x="7342" y="68411"/>
                </a:lnTo>
                <a:cubicBezTo>
                  <a:pt x="2877" y="70247"/>
                  <a:pt x="0" y="74563"/>
                  <a:pt x="0" y="79375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cubicBezTo>
                  <a:pt x="18504" y="238125"/>
                  <a:pt x="23812" y="232817"/>
                  <a:pt x="23812" y="226219"/>
                </a:cubicBezTo>
                <a:lnTo>
                  <a:pt x="23812" y="97135"/>
                </a:lnTo>
                <a:close/>
                <a:moveTo>
                  <a:pt x="47625" y="132705"/>
                </a:moveTo>
                <a:lnTo>
                  <a:pt x="47625" y="190500"/>
                </a:lnTo>
                <a:cubicBezTo>
                  <a:pt x="47625" y="216793"/>
                  <a:pt x="90289" y="238125"/>
                  <a:pt x="142875" y="238125"/>
                </a:cubicBezTo>
                <a:cubicBezTo>
                  <a:pt x="195461" y="238125"/>
                  <a:pt x="238125" y="216793"/>
                  <a:pt x="238125" y="190500"/>
                </a:cubicBezTo>
                <a:lnTo>
                  <a:pt x="238125" y="132655"/>
                </a:lnTo>
                <a:lnTo>
                  <a:pt x="167233" y="161875"/>
                </a:lnTo>
                <a:cubicBezTo>
                  <a:pt x="159494" y="165050"/>
                  <a:pt x="151259" y="166687"/>
                  <a:pt x="142875" y="166687"/>
                </a:cubicBezTo>
                <a:cubicBezTo>
                  <a:pt x="134491" y="166687"/>
                  <a:pt x="126256" y="165050"/>
                  <a:pt x="118517" y="161875"/>
                </a:cubicBezTo>
                <a:lnTo>
                  <a:pt x="47625" y="132655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Text 9"/>
          <p:cNvSpPr/>
          <p:nvPr/>
        </p:nvSpPr>
        <p:spPr>
          <a:xfrm>
            <a:off x="10291477" y="6128004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تدریس هوشمند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8049482" y="6010656"/>
            <a:ext cx="1815846" cy="463296"/>
          </a:xfrm>
          <a:custGeom>
            <a:avLst/>
            <a:gdLst/>
            <a:ahLst/>
            <a:cxnLst/>
            <a:rect l="l" t="t" r="r" b="b"/>
            <a:pathLst>
              <a:path w="2421128" h="617728">
                <a:moveTo>
                  <a:pt x="152400" y="0"/>
                </a:moveTo>
                <a:lnTo>
                  <a:pt x="2268728" y="0"/>
                </a:lnTo>
                <a:cubicBezTo>
                  <a:pt x="2352896" y="0"/>
                  <a:pt x="2421128" y="68232"/>
                  <a:pt x="2421128" y="152400"/>
                </a:cubicBezTo>
                <a:lnTo>
                  <a:pt x="2421128" y="465328"/>
                </a:lnTo>
                <a:cubicBezTo>
                  <a:pt x="2421128" y="549496"/>
                  <a:pt x="2352896" y="617728"/>
                  <a:pt x="2268728" y="617728"/>
                </a:cubicBezTo>
                <a:lnTo>
                  <a:pt x="152400" y="617728"/>
                </a:lnTo>
                <a:cubicBezTo>
                  <a:pt x="68288" y="617728"/>
                  <a:pt x="0" y="549440"/>
                  <a:pt x="0" y="465328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455372" y="61470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87313" y="0"/>
                </a:moveTo>
                <a:cubicBezTo>
                  <a:pt x="74166" y="0"/>
                  <a:pt x="63500" y="10666"/>
                  <a:pt x="63500" y="23812"/>
                </a:cubicBezTo>
                <a:lnTo>
                  <a:pt x="63500" y="127000"/>
                </a:lnTo>
                <a:cubicBezTo>
                  <a:pt x="63500" y="140146"/>
                  <a:pt x="74166" y="150813"/>
                  <a:pt x="87313" y="150813"/>
                </a:cubicBezTo>
                <a:lnTo>
                  <a:pt x="119063" y="150813"/>
                </a:lnTo>
                <a:cubicBezTo>
                  <a:pt x="132209" y="150813"/>
                  <a:pt x="142875" y="140146"/>
                  <a:pt x="142875" y="127000"/>
                </a:cubicBezTo>
                <a:lnTo>
                  <a:pt x="142875" y="95250"/>
                </a:lnTo>
                <a:lnTo>
                  <a:pt x="158750" y="95250"/>
                </a:lnTo>
                <a:cubicBezTo>
                  <a:pt x="193824" y="95250"/>
                  <a:pt x="222250" y="123676"/>
                  <a:pt x="222250" y="158750"/>
                </a:cubicBezTo>
                <a:cubicBezTo>
                  <a:pt x="222250" y="193824"/>
                  <a:pt x="193824" y="222250"/>
                  <a:pt x="158750" y="222250"/>
                </a:cubicBezTo>
                <a:lnTo>
                  <a:pt x="15875" y="222250"/>
                </a:lnTo>
                <a:cubicBezTo>
                  <a:pt x="7094" y="222250"/>
                  <a:pt x="0" y="22934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29344"/>
                  <a:pt x="246906" y="222250"/>
                  <a:pt x="238125" y="222250"/>
                </a:cubicBezTo>
                <a:lnTo>
                  <a:pt x="229741" y="222250"/>
                </a:lnTo>
                <a:cubicBezTo>
                  <a:pt x="244822" y="205383"/>
                  <a:pt x="254000" y="183158"/>
                  <a:pt x="254000" y="158750"/>
                </a:cubicBezTo>
                <a:cubicBezTo>
                  <a:pt x="254000" y="106164"/>
                  <a:pt x="211336" y="63500"/>
                  <a:pt x="158750" y="63500"/>
                </a:cubicBezTo>
                <a:lnTo>
                  <a:pt x="142875" y="63500"/>
                </a:lnTo>
                <a:lnTo>
                  <a:pt x="142875" y="23812"/>
                </a:lnTo>
                <a:cubicBezTo>
                  <a:pt x="142875" y="10666"/>
                  <a:pt x="132209" y="0"/>
                  <a:pt x="119063" y="0"/>
                </a:cubicBezTo>
                <a:lnTo>
                  <a:pt x="87313" y="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46844" y="198438"/>
                </a:lnTo>
                <a:cubicBezTo>
                  <a:pt x="153442" y="198438"/>
                  <a:pt x="158750" y="193129"/>
                  <a:pt x="158750" y="186531"/>
                </a:cubicBezTo>
                <a:cubicBezTo>
                  <a:pt x="158750" y="179933"/>
                  <a:pt x="153442" y="174625"/>
                  <a:pt x="146844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5" name="Text 12"/>
          <p:cNvSpPr/>
          <p:nvPr/>
        </p:nvSpPr>
        <p:spPr>
          <a:xfrm>
            <a:off x="8243030" y="6128004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تحقیقات پیشرفته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23445" y="6010656"/>
            <a:ext cx="1587246" cy="463296"/>
          </a:xfrm>
          <a:custGeom>
            <a:avLst/>
            <a:gdLst/>
            <a:ahLst/>
            <a:cxnLst/>
            <a:rect l="l" t="t" r="r" b="b"/>
            <a:pathLst>
              <a:path w="2116328" h="617728">
                <a:moveTo>
                  <a:pt x="152400" y="0"/>
                </a:moveTo>
                <a:lnTo>
                  <a:pt x="1963928" y="0"/>
                </a:lnTo>
                <a:cubicBezTo>
                  <a:pt x="2048096" y="0"/>
                  <a:pt x="2116328" y="68232"/>
                  <a:pt x="2116328" y="152400"/>
                </a:cubicBezTo>
                <a:lnTo>
                  <a:pt x="2116328" y="465328"/>
                </a:lnTo>
                <a:cubicBezTo>
                  <a:pt x="2116328" y="549496"/>
                  <a:pt x="2048096" y="617728"/>
                  <a:pt x="1963928" y="617728"/>
                </a:cubicBezTo>
                <a:lnTo>
                  <a:pt x="152400" y="617728"/>
                </a:lnTo>
                <a:cubicBezTo>
                  <a:pt x="68288" y="617728"/>
                  <a:pt x="0" y="549440"/>
                  <a:pt x="0" y="465328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06926" y="614705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8" name="Text 15"/>
          <p:cNvSpPr/>
          <p:nvPr/>
        </p:nvSpPr>
        <p:spPr>
          <a:xfrm>
            <a:off x="6416993" y="6128004"/>
            <a:ext cx="923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یادگیری مداوم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7D107C1-24DF-9162-B845-ECFF5DAD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67265-B090-419B-AF83-83D41AE1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0FF2-6960-85FB-E0EB-A5BE2159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112" y="107142"/>
            <a:ext cx="10137648" cy="919018"/>
          </a:xfrm>
        </p:spPr>
        <p:txBody>
          <a:bodyPr/>
          <a:lstStyle/>
          <a:p>
            <a:r>
              <a:rPr lang="en-US" dirty="0"/>
              <a:t>https://www.perplexity.ai/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DF75D-38DC-AB82-3F56-330AAD39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E8CC0-A430-CA5F-02A8-756BA695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8" y="1026160"/>
            <a:ext cx="10769600" cy="54102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1A96-872D-D2FB-E6C9-74009D22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z="2000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6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3F109-5618-FA4C-EEE1-AD2FCD3E7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1220-1401-53.2855878">
            <a:hlinkClick r:id="" action="ppaction://media"/>
            <a:extLst>
              <a:ext uri="{FF2B5EF4-FFF2-40B4-BE49-F238E27FC236}">
                <a16:creationId xmlns:a16="http://schemas.microsoft.com/office/drawing/2014/main" id="{44B3F58C-B0BC-8B95-ED93-24886D1D0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11" y="124605"/>
            <a:ext cx="11027413" cy="613903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D5079-6025-2BD0-F21D-02A26B4C4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z="20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CEDC-9A34-B9C4-D631-2AC5210E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 کشف- از جستجو کردن تا پاسخ گرفتن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2124D-FFFC-A15E-37D0-23B8CD28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68F40-440E-7AEA-4C35-529367BA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52"/>
          <a:stretch>
            <a:fillRect/>
          </a:stretch>
        </p:blipFill>
        <p:spPr>
          <a:xfrm>
            <a:off x="601051" y="1724279"/>
            <a:ext cx="10098211" cy="47679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F8A4C-CE23-0ED1-2371-D0AB7BA8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814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FDC1-C735-43A2-0AC9-5A873A310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SciSpace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C60A2-3C65-2BBE-47B2-83BCBD800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7DD43-4E14-9471-A9D8-248BD4EB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z="2000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7935" y="203076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سوم: ابزارهای تحلیل و نگارش پژوهش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145256" y="203076"/>
            <a:ext cx="6832600" cy="419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SciSpace: دستیار همه‌کاره تحقیقات علمی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244912" y="1222248"/>
            <a:ext cx="7559421" cy="1549146"/>
          </a:xfrm>
          <a:custGeom>
            <a:avLst/>
            <a:gdLst/>
            <a:ahLst/>
            <a:cxnLst/>
            <a:rect l="l" t="t" r="r" b="b"/>
            <a:pathLst>
              <a:path w="10079228" h="2065528">
                <a:moveTo>
                  <a:pt x="152395" y="0"/>
                </a:moveTo>
                <a:lnTo>
                  <a:pt x="9926833" y="0"/>
                </a:lnTo>
                <a:cubicBezTo>
                  <a:pt x="10010999" y="0"/>
                  <a:pt x="10079228" y="68229"/>
                  <a:pt x="10079228" y="152395"/>
                </a:cubicBezTo>
                <a:lnTo>
                  <a:pt x="10079228" y="1913133"/>
                </a:lnTo>
                <a:cubicBezTo>
                  <a:pt x="10079228" y="1997299"/>
                  <a:pt x="10010999" y="2065528"/>
                  <a:pt x="9926833" y="2065528"/>
                </a:cubicBezTo>
                <a:lnTo>
                  <a:pt x="152395" y="2065528"/>
                </a:lnTo>
                <a:cubicBezTo>
                  <a:pt x="68286" y="2065528"/>
                  <a:pt x="0" y="1997242"/>
                  <a:pt x="0" y="1913133"/>
                </a:cubicBezTo>
                <a:lnTo>
                  <a:pt x="0" y="152395"/>
                </a:lnTo>
                <a:cubicBezTo>
                  <a:pt x="0" y="68286"/>
                  <a:pt x="68286" y="0"/>
                  <a:pt x="152395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428960" y="97574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87313" y="0"/>
                </a:moveTo>
                <a:cubicBezTo>
                  <a:pt x="74166" y="0"/>
                  <a:pt x="63500" y="10666"/>
                  <a:pt x="63500" y="23812"/>
                </a:cubicBezTo>
                <a:lnTo>
                  <a:pt x="63500" y="127000"/>
                </a:lnTo>
                <a:cubicBezTo>
                  <a:pt x="63500" y="140146"/>
                  <a:pt x="74166" y="150813"/>
                  <a:pt x="87313" y="150813"/>
                </a:cubicBezTo>
                <a:lnTo>
                  <a:pt x="119063" y="150813"/>
                </a:lnTo>
                <a:cubicBezTo>
                  <a:pt x="132209" y="150813"/>
                  <a:pt x="142875" y="140146"/>
                  <a:pt x="142875" y="127000"/>
                </a:cubicBezTo>
                <a:lnTo>
                  <a:pt x="142875" y="95250"/>
                </a:lnTo>
                <a:lnTo>
                  <a:pt x="158750" y="95250"/>
                </a:lnTo>
                <a:cubicBezTo>
                  <a:pt x="193824" y="95250"/>
                  <a:pt x="222250" y="123676"/>
                  <a:pt x="222250" y="158750"/>
                </a:cubicBezTo>
                <a:cubicBezTo>
                  <a:pt x="222250" y="193824"/>
                  <a:pt x="193824" y="222250"/>
                  <a:pt x="158750" y="222250"/>
                </a:cubicBezTo>
                <a:lnTo>
                  <a:pt x="15875" y="222250"/>
                </a:lnTo>
                <a:cubicBezTo>
                  <a:pt x="7094" y="222250"/>
                  <a:pt x="0" y="229344"/>
                  <a:pt x="0" y="238125"/>
                </a:cubicBezTo>
                <a:cubicBezTo>
                  <a:pt x="0" y="246906"/>
                  <a:pt x="7094" y="254000"/>
                  <a:pt x="15875" y="254000"/>
                </a:cubicBezTo>
                <a:lnTo>
                  <a:pt x="238125" y="254000"/>
                </a:lnTo>
                <a:cubicBezTo>
                  <a:pt x="246906" y="254000"/>
                  <a:pt x="254000" y="246906"/>
                  <a:pt x="254000" y="238125"/>
                </a:cubicBezTo>
                <a:cubicBezTo>
                  <a:pt x="254000" y="229344"/>
                  <a:pt x="246906" y="222250"/>
                  <a:pt x="238125" y="222250"/>
                </a:cubicBezTo>
                <a:lnTo>
                  <a:pt x="229741" y="222250"/>
                </a:lnTo>
                <a:cubicBezTo>
                  <a:pt x="244822" y="205383"/>
                  <a:pt x="254000" y="183158"/>
                  <a:pt x="254000" y="158750"/>
                </a:cubicBezTo>
                <a:cubicBezTo>
                  <a:pt x="254000" y="106164"/>
                  <a:pt x="211336" y="63500"/>
                  <a:pt x="158750" y="63500"/>
                </a:cubicBezTo>
                <a:lnTo>
                  <a:pt x="142875" y="63500"/>
                </a:lnTo>
                <a:lnTo>
                  <a:pt x="142875" y="23812"/>
                </a:lnTo>
                <a:cubicBezTo>
                  <a:pt x="142875" y="10666"/>
                  <a:pt x="132209" y="0"/>
                  <a:pt x="119063" y="0"/>
                </a:cubicBezTo>
                <a:lnTo>
                  <a:pt x="87313" y="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46844" y="198438"/>
                </a:lnTo>
                <a:cubicBezTo>
                  <a:pt x="153442" y="198438"/>
                  <a:pt x="158750" y="193129"/>
                  <a:pt x="158750" y="186531"/>
                </a:cubicBezTo>
                <a:cubicBezTo>
                  <a:pt x="158750" y="179933"/>
                  <a:pt x="153442" y="174625"/>
                  <a:pt x="146844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4241388" y="938448"/>
            <a:ext cx="710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معرفی SciSpace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41388" y="1363599"/>
            <a:ext cx="7483698" cy="8904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SciSpace یک 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پلتفرم یکپارچه تحقیقاتی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است که بیش از </a:t>
            </a:r>
            <a:r>
              <a:rPr lang="en-US" sz="2000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۳۰۰ میلیون مقاله 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را از پایگاه‌های معتبر در اختیار محققان قرار می‌دهد.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26626" y="2284482"/>
            <a:ext cx="755942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این ابزار ترکیبی از AI و دسترسی به منابع علمی است که فرآیند تحقیق را سریع‌تر و هوشمندانه‌تر می‌کند.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244912" y="2929892"/>
            <a:ext cx="7559421" cy="3539871"/>
          </a:xfrm>
          <a:custGeom>
            <a:avLst/>
            <a:gdLst/>
            <a:ahLst/>
            <a:cxnLst/>
            <a:rect l="l" t="t" r="r" b="b"/>
            <a:pathLst>
              <a:path w="10079228" h="4719828">
                <a:moveTo>
                  <a:pt x="152403" y="0"/>
                </a:moveTo>
                <a:lnTo>
                  <a:pt x="9926825" y="0"/>
                </a:lnTo>
                <a:cubicBezTo>
                  <a:pt x="10010995" y="0"/>
                  <a:pt x="10079228" y="68233"/>
                  <a:pt x="10079228" y="152403"/>
                </a:cubicBezTo>
                <a:lnTo>
                  <a:pt x="10079228" y="4567425"/>
                </a:lnTo>
                <a:cubicBezTo>
                  <a:pt x="10079228" y="4651595"/>
                  <a:pt x="10010995" y="4719828"/>
                  <a:pt x="9926825" y="4719828"/>
                </a:cubicBezTo>
                <a:lnTo>
                  <a:pt x="152403" y="4719828"/>
                </a:lnTo>
                <a:cubicBezTo>
                  <a:pt x="68233" y="4719828"/>
                  <a:pt x="0" y="4651595"/>
                  <a:pt x="0" y="4567425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400360" y="3024284"/>
            <a:ext cx="7343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هشت قابلیت کلیدی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385804" y="34663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Shape 10"/>
          <p:cNvSpPr/>
          <p:nvPr/>
        </p:nvSpPr>
        <p:spPr>
          <a:xfrm>
            <a:off x="11471529" y="353301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0" y="22225"/>
                </a:moveTo>
                <a:cubicBezTo>
                  <a:pt x="0" y="9967"/>
                  <a:pt x="9967" y="0"/>
                  <a:pt x="22225" y="0"/>
                </a:cubicBezTo>
                <a:lnTo>
                  <a:pt x="74141" y="0"/>
                </a:lnTo>
                <a:cubicBezTo>
                  <a:pt x="80045" y="0"/>
                  <a:pt x="85705" y="2327"/>
                  <a:pt x="89872" y="6494"/>
                </a:cubicBezTo>
                <a:lnTo>
                  <a:pt x="126856" y="43512"/>
                </a:lnTo>
                <a:cubicBezTo>
                  <a:pt x="131023" y="47680"/>
                  <a:pt x="133350" y="53340"/>
                  <a:pt x="133350" y="59244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22225"/>
                </a:lnTo>
                <a:close/>
                <a:moveTo>
                  <a:pt x="72231" y="20315"/>
                </a:moveTo>
                <a:lnTo>
                  <a:pt x="72231" y="52784"/>
                </a:lnTo>
                <a:cubicBezTo>
                  <a:pt x="72231" y="57403"/>
                  <a:pt x="75947" y="61119"/>
                  <a:pt x="80566" y="61119"/>
                </a:cubicBezTo>
                <a:lnTo>
                  <a:pt x="113035" y="61119"/>
                </a:lnTo>
                <a:lnTo>
                  <a:pt x="72231" y="20315"/>
                </a:lnTo>
                <a:close/>
                <a:moveTo>
                  <a:pt x="41672" y="88900"/>
                </a:moveTo>
                <a:cubicBezTo>
                  <a:pt x="37053" y="88900"/>
                  <a:pt x="33337" y="92616"/>
                  <a:pt x="33337" y="97234"/>
                </a:cubicBezTo>
                <a:cubicBezTo>
                  <a:pt x="33337" y="101853"/>
                  <a:pt x="37053" y="105569"/>
                  <a:pt x="41672" y="105569"/>
                </a:cubicBezTo>
                <a:lnTo>
                  <a:pt x="91678" y="105569"/>
                </a:lnTo>
                <a:cubicBezTo>
                  <a:pt x="96297" y="105569"/>
                  <a:pt x="100013" y="101853"/>
                  <a:pt x="100013" y="97234"/>
                </a:cubicBezTo>
                <a:cubicBezTo>
                  <a:pt x="100013" y="92616"/>
                  <a:pt x="96297" y="88900"/>
                  <a:pt x="91678" y="88900"/>
                </a:cubicBezTo>
                <a:lnTo>
                  <a:pt x="41672" y="88900"/>
                </a:lnTo>
                <a:close/>
                <a:moveTo>
                  <a:pt x="41672" y="122238"/>
                </a:moveTo>
                <a:cubicBezTo>
                  <a:pt x="37053" y="122238"/>
                  <a:pt x="33337" y="125953"/>
                  <a:pt x="33337" y="130572"/>
                </a:cubicBezTo>
                <a:cubicBezTo>
                  <a:pt x="33337" y="135191"/>
                  <a:pt x="37053" y="138906"/>
                  <a:pt x="41672" y="138906"/>
                </a:cubicBezTo>
                <a:lnTo>
                  <a:pt x="91678" y="138906"/>
                </a:lnTo>
                <a:cubicBezTo>
                  <a:pt x="96297" y="138906"/>
                  <a:pt x="100013" y="135191"/>
                  <a:pt x="100013" y="130572"/>
                </a:cubicBezTo>
                <a:cubicBezTo>
                  <a:pt x="100013" y="125953"/>
                  <a:pt x="96297" y="122238"/>
                  <a:pt x="91678" y="122238"/>
                </a:cubicBezTo>
                <a:lnTo>
                  <a:pt x="41672" y="12223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10441400" y="3466337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تحلیل مقالات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669438" y="3656837"/>
            <a:ext cx="20886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درک سریع محتوا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702582" y="34663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6" name="Shape 14"/>
          <p:cNvSpPr/>
          <p:nvPr/>
        </p:nvSpPr>
        <p:spPr>
          <a:xfrm>
            <a:off x="7763304" y="353301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55563" y="0"/>
                </a:moveTo>
                <a:cubicBezTo>
                  <a:pt x="61709" y="0"/>
                  <a:pt x="66675" y="4966"/>
                  <a:pt x="66675" y="11112"/>
                </a:cubicBezTo>
                <a:lnTo>
                  <a:pt x="66675" y="22225"/>
                </a:lnTo>
                <a:lnTo>
                  <a:pt x="111125" y="22225"/>
                </a:lnTo>
                <a:cubicBezTo>
                  <a:pt x="117272" y="22225"/>
                  <a:pt x="122238" y="27191"/>
                  <a:pt x="122238" y="33337"/>
                </a:cubicBezTo>
                <a:cubicBezTo>
                  <a:pt x="122238" y="39484"/>
                  <a:pt x="117272" y="44450"/>
                  <a:pt x="111125" y="44450"/>
                </a:cubicBezTo>
                <a:lnTo>
                  <a:pt x="107791" y="44450"/>
                </a:lnTo>
                <a:lnTo>
                  <a:pt x="104874" y="52472"/>
                </a:lnTo>
                <a:cubicBezTo>
                  <a:pt x="99179" y="68168"/>
                  <a:pt x="90602" y="82510"/>
                  <a:pt x="79802" y="94838"/>
                </a:cubicBezTo>
                <a:cubicBezTo>
                  <a:pt x="84733" y="97894"/>
                  <a:pt x="89872" y="100603"/>
                  <a:pt x="95220" y="102999"/>
                </a:cubicBezTo>
                <a:lnTo>
                  <a:pt x="112722" y="110778"/>
                </a:lnTo>
                <a:lnTo>
                  <a:pt x="134322" y="62161"/>
                </a:lnTo>
                <a:cubicBezTo>
                  <a:pt x="136093" y="58132"/>
                  <a:pt x="140087" y="55563"/>
                  <a:pt x="144462" y="55563"/>
                </a:cubicBezTo>
                <a:cubicBezTo>
                  <a:pt x="148838" y="55563"/>
                  <a:pt x="152832" y="58132"/>
                  <a:pt x="154603" y="62161"/>
                </a:cubicBezTo>
                <a:lnTo>
                  <a:pt x="199053" y="162173"/>
                </a:lnTo>
                <a:cubicBezTo>
                  <a:pt x="201553" y="167799"/>
                  <a:pt x="199018" y="174362"/>
                  <a:pt x="193427" y="176828"/>
                </a:cubicBezTo>
                <a:cubicBezTo>
                  <a:pt x="187836" y="179293"/>
                  <a:pt x="181238" y="176793"/>
                  <a:pt x="178772" y="171202"/>
                </a:cubicBezTo>
                <a:lnTo>
                  <a:pt x="171827" y="155575"/>
                </a:lnTo>
                <a:lnTo>
                  <a:pt x="117133" y="155575"/>
                </a:lnTo>
                <a:lnTo>
                  <a:pt x="110187" y="171202"/>
                </a:lnTo>
                <a:cubicBezTo>
                  <a:pt x="107687" y="176828"/>
                  <a:pt x="101124" y="179328"/>
                  <a:pt x="95533" y="176828"/>
                </a:cubicBezTo>
                <a:cubicBezTo>
                  <a:pt x="89942" y="174327"/>
                  <a:pt x="87407" y="167764"/>
                  <a:pt x="89907" y="162173"/>
                </a:cubicBezTo>
                <a:lnTo>
                  <a:pt x="103728" y="131093"/>
                </a:lnTo>
                <a:lnTo>
                  <a:pt x="86226" y="123314"/>
                </a:lnTo>
                <a:cubicBezTo>
                  <a:pt x="78239" y="119772"/>
                  <a:pt x="70599" y="115535"/>
                  <a:pt x="63376" y="110674"/>
                </a:cubicBezTo>
                <a:cubicBezTo>
                  <a:pt x="55979" y="116647"/>
                  <a:pt x="47888" y="121856"/>
                  <a:pt x="39241" y="126196"/>
                </a:cubicBezTo>
                <a:lnTo>
                  <a:pt x="27191" y="132169"/>
                </a:lnTo>
                <a:cubicBezTo>
                  <a:pt x="21704" y="134913"/>
                  <a:pt x="15037" y="132690"/>
                  <a:pt x="12293" y="127203"/>
                </a:cubicBezTo>
                <a:cubicBezTo>
                  <a:pt x="9550" y="121717"/>
                  <a:pt x="11772" y="115049"/>
                  <a:pt x="17259" y="112306"/>
                </a:cubicBezTo>
                <a:lnTo>
                  <a:pt x="29240" y="106298"/>
                </a:lnTo>
                <a:cubicBezTo>
                  <a:pt x="34900" y="103450"/>
                  <a:pt x="40283" y="100151"/>
                  <a:pt x="45353" y="96470"/>
                </a:cubicBezTo>
                <a:cubicBezTo>
                  <a:pt x="40561" y="92060"/>
                  <a:pt x="36046" y="87303"/>
                  <a:pt x="31844" y="82267"/>
                </a:cubicBezTo>
                <a:lnTo>
                  <a:pt x="28337" y="78031"/>
                </a:lnTo>
                <a:cubicBezTo>
                  <a:pt x="24413" y="73308"/>
                  <a:pt x="25038" y="66293"/>
                  <a:pt x="29761" y="62369"/>
                </a:cubicBezTo>
                <a:cubicBezTo>
                  <a:pt x="34483" y="58445"/>
                  <a:pt x="41498" y="59070"/>
                  <a:pt x="45422" y="63793"/>
                </a:cubicBezTo>
                <a:lnTo>
                  <a:pt x="48964" y="68029"/>
                </a:lnTo>
                <a:cubicBezTo>
                  <a:pt x="52958" y="72856"/>
                  <a:pt x="57334" y="77336"/>
                  <a:pt x="61952" y="81469"/>
                </a:cubicBezTo>
                <a:cubicBezTo>
                  <a:pt x="71502" y="70912"/>
                  <a:pt x="79038" y="58514"/>
                  <a:pt x="84004" y="44867"/>
                </a:cubicBezTo>
                <a:lnTo>
                  <a:pt x="84177" y="44450"/>
                </a:lnTo>
                <a:lnTo>
                  <a:pt x="11147" y="44450"/>
                </a:lnTo>
                <a:cubicBezTo>
                  <a:pt x="4966" y="44450"/>
                  <a:pt x="0" y="39484"/>
                  <a:pt x="0" y="33337"/>
                </a:cubicBezTo>
                <a:cubicBezTo>
                  <a:pt x="0" y="27191"/>
                  <a:pt x="4966" y="22225"/>
                  <a:pt x="11112" y="22225"/>
                </a:cubicBezTo>
                <a:lnTo>
                  <a:pt x="44450" y="22225"/>
                </a:lnTo>
                <a:lnTo>
                  <a:pt x="44450" y="11112"/>
                </a:lnTo>
                <a:cubicBezTo>
                  <a:pt x="44450" y="4966"/>
                  <a:pt x="49416" y="0"/>
                  <a:pt x="55563" y="0"/>
                </a:cubicBezTo>
                <a:close/>
                <a:moveTo>
                  <a:pt x="144463" y="94040"/>
                </a:moveTo>
                <a:lnTo>
                  <a:pt x="126995" y="133350"/>
                </a:lnTo>
                <a:lnTo>
                  <a:pt x="161930" y="133350"/>
                </a:lnTo>
                <a:lnTo>
                  <a:pt x="144463" y="94040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7" name="Text 15"/>
          <p:cNvSpPr/>
          <p:nvPr/>
        </p:nvSpPr>
        <p:spPr>
          <a:xfrm>
            <a:off x="6089714" y="3417462"/>
            <a:ext cx="1576292" cy="280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پارافرایزر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818281" y="3694937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تغییر لحن و طول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1385804" y="39616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0" name="Shape 18"/>
          <p:cNvSpPr/>
          <p:nvPr/>
        </p:nvSpPr>
        <p:spPr>
          <a:xfrm>
            <a:off x="11454860" y="402831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22203" y="97234"/>
                </a:moveTo>
                <a:lnTo>
                  <a:pt x="55910" y="97234"/>
                </a:lnTo>
                <a:cubicBezTo>
                  <a:pt x="56917" y="119633"/>
                  <a:pt x="61883" y="140261"/>
                  <a:pt x="68932" y="155367"/>
                </a:cubicBezTo>
                <a:cubicBezTo>
                  <a:pt x="72891" y="163875"/>
                  <a:pt x="77162" y="169882"/>
                  <a:pt x="81121" y="173563"/>
                </a:cubicBezTo>
                <a:cubicBezTo>
                  <a:pt x="85011" y="177210"/>
                  <a:pt x="87685" y="177800"/>
                  <a:pt x="89074" y="177800"/>
                </a:cubicBezTo>
                <a:cubicBezTo>
                  <a:pt x="90463" y="177800"/>
                  <a:pt x="93137" y="177210"/>
                  <a:pt x="97026" y="173563"/>
                </a:cubicBezTo>
                <a:cubicBezTo>
                  <a:pt x="100985" y="169882"/>
                  <a:pt x="105256" y="163840"/>
                  <a:pt x="109215" y="155367"/>
                </a:cubicBezTo>
                <a:cubicBezTo>
                  <a:pt x="116265" y="140261"/>
                  <a:pt x="121230" y="119633"/>
                  <a:pt x="122238" y="97234"/>
                </a:cubicBezTo>
                <a:close/>
                <a:moveTo>
                  <a:pt x="55875" y="80566"/>
                </a:moveTo>
                <a:lnTo>
                  <a:pt x="122168" y="80566"/>
                </a:lnTo>
                <a:cubicBezTo>
                  <a:pt x="121196" y="58167"/>
                  <a:pt x="116230" y="37539"/>
                  <a:pt x="109180" y="22433"/>
                </a:cubicBezTo>
                <a:cubicBezTo>
                  <a:pt x="105221" y="13960"/>
                  <a:pt x="100950" y="7918"/>
                  <a:pt x="96991" y="4237"/>
                </a:cubicBezTo>
                <a:cubicBezTo>
                  <a:pt x="93102" y="590"/>
                  <a:pt x="90428" y="0"/>
                  <a:pt x="89039" y="0"/>
                </a:cubicBezTo>
                <a:cubicBezTo>
                  <a:pt x="87650" y="0"/>
                  <a:pt x="84976" y="590"/>
                  <a:pt x="81087" y="4237"/>
                </a:cubicBezTo>
                <a:cubicBezTo>
                  <a:pt x="77128" y="7918"/>
                  <a:pt x="72856" y="13960"/>
                  <a:pt x="68897" y="22433"/>
                </a:cubicBezTo>
                <a:cubicBezTo>
                  <a:pt x="61848" y="37539"/>
                  <a:pt x="56882" y="58167"/>
                  <a:pt x="55875" y="80566"/>
                </a:cubicBezTo>
                <a:close/>
                <a:moveTo>
                  <a:pt x="39206" y="80566"/>
                </a:moveTo>
                <a:cubicBezTo>
                  <a:pt x="40422" y="50840"/>
                  <a:pt x="48096" y="23232"/>
                  <a:pt x="59313" y="5105"/>
                </a:cubicBezTo>
                <a:cubicBezTo>
                  <a:pt x="27330" y="16426"/>
                  <a:pt x="3785" y="45561"/>
                  <a:pt x="521" y="80566"/>
                </a:cubicBezTo>
                <a:lnTo>
                  <a:pt x="39206" y="80566"/>
                </a:lnTo>
                <a:close/>
                <a:moveTo>
                  <a:pt x="521" y="97234"/>
                </a:moveTo>
                <a:cubicBezTo>
                  <a:pt x="3785" y="132239"/>
                  <a:pt x="27330" y="161374"/>
                  <a:pt x="59313" y="172695"/>
                </a:cubicBezTo>
                <a:cubicBezTo>
                  <a:pt x="48096" y="154568"/>
                  <a:pt x="40422" y="126960"/>
                  <a:pt x="39206" y="97234"/>
                </a:cubicBezTo>
                <a:lnTo>
                  <a:pt x="521" y="97234"/>
                </a:lnTo>
                <a:close/>
                <a:moveTo>
                  <a:pt x="138872" y="97234"/>
                </a:moveTo>
                <a:cubicBezTo>
                  <a:pt x="137656" y="126960"/>
                  <a:pt x="129982" y="154568"/>
                  <a:pt x="118765" y="172695"/>
                </a:cubicBezTo>
                <a:cubicBezTo>
                  <a:pt x="150748" y="161340"/>
                  <a:pt x="174293" y="132239"/>
                  <a:pt x="177557" y="97234"/>
                </a:cubicBezTo>
                <a:lnTo>
                  <a:pt x="138872" y="97234"/>
                </a:lnTo>
                <a:close/>
                <a:moveTo>
                  <a:pt x="177557" y="80566"/>
                </a:moveTo>
                <a:cubicBezTo>
                  <a:pt x="174293" y="45561"/>
                  <a:pt x="150748" y="16426"/>
                  <a:pt x="118765" y="5105"/>
                </a:cubicBezTo>
                <a:cubicBezTo>
                  <a:pt x="129982" y="23232"/>
                  <a:pt x="137656" y="50840"/>
                  <a:pt x="138872" y="80566"/>
                </a:cubicBezTo>
                <a:lnTo>
                  <a:pt x="177557" y="80566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10588275" y="3961637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ترجمه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877782" y="4044693"/>
            <a:ext cx="1832509" cy="1904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ترجمه آکادمیک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702582" y="39616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4" name="Shape 22"/>
          <p:cNvSpPr/>
          <p:nvPr/>
        </p:nvSpPr>
        <p:spPr>
          <a:xfrm>
            <a:off x="7771638" y="402831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29704" y="9411"/>
                </a:moveTo>
                <a:cubicBezTo>
                  <a:pt x="134913" y="3438"/>
                  <a:pt x="142448" y="0"/>
                  <a:pt x="150401" y="0"/>
                </a:cubicBezTo>
                <a:cubicBezTo>
                  <a:pt x="165542" y="0"/>
                  <a:pt x="177835" y="12293"/>
                  <a:pt x="177835" y="27434"/>
                </a:cubicBezTo>
                <a:cubicBezTo>
                  <a:pt x="177835" y="35352"/>
                  <a:pt x="174397" y="42922"/>
                  <a:pt x="168424" y="48131"/>
                </a:cubicBezTo>
                <a:lnTo>
                  <a:pt x="98519" y="108972"/>
                </a:lnTo>
                <a:lnTo>
                  <a:pt x="94804" y="105221"/>
                </a:lnTo>
                <a:lnTo>
                  <a:pt x="72579" y="82996"/>
                </a:lnTo>
                <a:lnTo>
                  <a:pt x="68828" y="79281"/>
                </a:lnTo>
                <a:lnTo>
                  <a:pt x="129704" y="9411"/>
                </a:lnTo>
                <a:close/>
                <a:moveTo>
                  <a:pt x="55944" y="89942"/>
                </a:moveTo>
                <a:cubicBezTo>
                  <a:pt x="56257" y="90289"/>
                  <a:pt x="65286" y="99318"/>
                  <a:pt x="82996" y="117029"/>
                </a:cubicBezTo>
                <a:lnTo>
                  <a:pt x="87823" y="121856"/>
                </a:lnTo>
                <a:lnTo>
                  <a:pt x="81885" y="147623"/>
                </a:lnTo>
                <a:cubicBezTo>
                  <a:pt x="80531" y="153561"/>
                  <a:pt x="76016" y="158284"/>
                  <a:pt x="70148" y="159916"/>
                </a:cubicBezTo>
                <a:lnTo>
                  <a:pt x="11182" y="176411"/>
                </a:lnTo>
                <a:lnTo>
                  <a:pt x="43235" y="144358"/>
                </a:lnTo>
                <a:cubicBezTo>
                  <a:pt x="43651" y="144393"/>
                  <a:pt x="44033" y="144428"/>
                  <a:pt x="44450" y="144428"/>
                </a:cubicBezTo>
                <a:cubicBezTo>
                  <a:pt x="50597" y="144428"/>
                  <a:pt x="55563" y="139462"/>
                  <a:pt x="55563" y="133315"/>
                </a:cubicBezTo>
                <a:cubicBezTo>
                  <a:pt x="55563" y="127169"/>
                  <a:pt x="50597" y="122203"/>
                  <a:pt x="44450" y="122203"/>
                </a:cubicBezTo>
                <a:cubicBezTo>
                  <a:pt x="38303" y="122203"/>
                  <a:pt x="33337" y="127169"/>
                  <a:pt x="33337" y="133315"/>
                </a:cubicBezTo>
                <a:cubicBezTo>
                  <a:pt x="33337" y="133732"/>
                  <a:pt x="33372" y="134149"/>
                  <a:pt x="33407" y="134531"/>
                </a:cubicBezTo>
                <a:lnTo>
                  <a:pt x="1354" y="166618"/>
                </a:lnTo>
                <a:lnTo>
                  <a:pt x="17884" y="107652"/>
                </a:lnTo>
                <a:cubicBezTo>
                  <a:pt x="19516" y="101784"/>
                  <a:pt x="24239" y="97269"/>
                  <a:pt x="30177" y="95915"/>
                </a:cubicBezTo>
                <a:lnTo>
                  <a:pt x="55944" y="8994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5926455" y="3961637"/>
            <a:ext cx="173926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AI Writer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884670" y="4190237"/>
            <a:ext cx="762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2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نگارش با استناد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1385804" y="44569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8" name="Shape 26"/>
          <p:cNvSpPr/>
          <p:nvPr/>
        </p:nvSpPr>
        <p:spPr>
          <a:xfrm>
            <a:off x="11438191" y="4523612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22238" y="0"/>
                </a:moveTo>
                <a:cubicBezTo>
                  <a:pt x="122238" y="-6147"/>
                  <a:pt x="117272" y="-11112"/>
                  <a:pt x="111125" y="-11112"/>
                </a:cubicBezTo>
                <a:cubicBezTo>
                  <a:pt x="104978" y="-11112"/>
                  <a:pt x="100013" y="-6147"/>
                  <a:pt x="100013" y="0"/>
                </a:cubicBezTo>
                <a:lnTo>
                  <a:pt x="100013" y="22225"/>
                </a:lnTo>
                <a:lnTo>
                  <a:pt x="66675" y="22225"/>
                </a:lnTo>
                <a:cubicBezTo>
                  <a:pt x="48270" y="22225"/>
                  <a:pt x="33337" y="37157"/>
                  <a:pt x="33337" y="55563"/>
                </a:cubicBezTo>
                <a:lnTo>
                  <a:pt x="33337" y="133350"/>
                </a:lnTo>
                <a:cubicBezTo>
                  <a:pt x="33337" y="151755"/>
                  <a:pt x="48270" y="166688"/>
                  <a:pt x="66675" y="166688"/>
                </a:cubicBezTo>
                <a:lnTo>
                  <a:pt x="155575" y="166688"/>
                </a:lnTo>
                <a:cubicBezTo>
                  <a:pt x="173980" y="166688"/>
                  <a:pt x="188913" y="151755"/>
                  <a:pt x="188913" y="133350"/>
                </a:cubicBezTo>
                <a:lnTo>
                  <a:pt x="188913" y="55563"/>
                </a:lnTo>
                <a:cubicBezTo>
                  <a:pt x="188913" y="37157"/>
                  <a:pt x="173980" y="22225"/>
                  <a:pt x="155575" y="22225"/>
                </a:cubicBezTo>
                <a:lnTo>
                  <a:pt x="122238" y="22225"/>
                </a:lnTo>
                <a:lnTo>
                  <a:pt x="122238" y="0"/>
                </a:lnTo>
                <a:close/>
                <a:moveTo>
                  <a:pt x="55563" y="127794"/>
                </a:moveTo>
                <a:cubicBezTo>
                  <a:pt x="55563" y="123175"/>
                  <a:pt x="59278" y="119459"/>
                  <a:pt x="63897" y="119459"/>
                </a:cubicBezTo>
                <a:lnTo>
                  <a:pt x="75009" y="119459"/>
                </a:lnTo>
                <a:cubicBezTo>
                  <a:pt x="79628" y="119459"/>
                  <a:pt x="83344" y="123175"/>
                  <a:pt x="83344" y="127794"/>
                </a:cubicBezTo>
                <a:cubicBezTo>
                  <a:pt x="83344" y="132412"/>
                  <a:pt x="79628" y="136128"/>
                  <a:pt x="75009" y="136128"/>
                </a:cubicBezTo>
                <a:lnTo>
                  <a:pt x="63897" y="136128"/>
                </a:lnTo>
                <a:cubicBezTo>
                  <a:pt x="59278" y="136128"/>
                  <a:pt x="55563" y="132412"/>
                  <a:pt x="55563" y="127794"/>
                </a:cubicBezTo>
                <a:close/>
                <a:moveTo>
                  <a:pt x="97234" y="127794"/>
                </a:moveTo>
                <a:cubicBezTo>
                  <a:pt x="97234" y="123175"/>
                  <a:pt x="100950" y="119459"/>
                  <a:pt x="105569" y="119459"/>
                </a:cubicBezTo>
                <a:lnTo>
                  <a:pt x="116681" y="119459"/>
                </a:lnTo>
                <a:cubicBezTo>
                  <a:pt x="121300" y="119459"/>
                  <a:pt x="125016" y="123175"/>
                  <a:pt x="125016" y="127794"/>
                </a:cubicBezTo>
                <a:cubicBezTo>
                  <a:pt x="125016" y="132412"/>
                  <a:pt x="121300" y="136128"/>
                  <a:pt x="116681" y="136128"/>
                </a:cubicBezTo>
                <a:lnTo>
                  <a:pt x="105569" y="136128"/>
                </a:lnTo>
                <a:cubicBezTo>
                  <a:pt x="100950" y="136128"/>
                  <a:pt x="97234" y="132412"/>
                  <a:pt x="97234" y="127794"/>
                </a:cubicBezTo>
                <a:close/>
                <a:moveTo>
                  <a:pt x="138906" y="127794"/>
                </a:moveTo>
                <a:cubicBezTo>
                  <a:pt x="138906" y="123175"/>
                  <a:pt x="142622" y="119459"/>
                  <a:pt x="147241" y="119459"/>
                </a:cubicBezTo>
                <a:lnTo>
                  <a:pt x="158353" y="119459"/>
                </a:lnTo>
                <a:cubicBezTo>
                  <a:pt x="162972" y="119459"/>
                  <a:pt x="166688" y="123175"/>
                  <a:pt x="166688" y="127794"/>
                </a:cubicBezTo>
                <a:cubicBezTo>
                  <a:pt x="166688" y="132412"/>
                  <a:pt x="162972" y="136128"/>
                  <a:pt x="158353" y="136128"/>
                </a:cubicBezTo>
                <a:lnTo>
                  <a:pt x="147241" y="136128"/>
                </a:lnTo>
                <a:cubicBezTo>
                  <a:pt x="142622" y="136128"/>
                  <a:pt x="138906" y="132412"/>
                  <a:pt x="138906" y="127794"/>
                </a:cubicBezTo>
                <a:close/>
                <a:moveTo>
                  <a:pt x="77788" y="61119"/>
                </a:moveTo>
                <a:cubicBezTo>
                  <a:pt x="86987" y="61119"/>
                  <a:pt x="94456" y="68588"/>
                  <a:pt x="94456" y="77788"/>
                </a:cubicBezTo>
                <a:cubicBezTo>
                  <a:pt x="94456" y="86987"/>
                  <a:pt x="86987" y="94456"/>
                  <a:pt x="77788" y="94456"/>
                </a:cubicBezTo>
                <a:cubicBezTo>
                  <a:pt x="68588" y="94456"/>
                  <a:pt x="61119" y="86987"/>
                  <a:pt x="61119" y="77788"/>
                </a:cubicBezTo>
                <a:cubicBezTo>
                  <a:pt x="61119" y="68588"/>
                  <a:pt x="68588" y="61119"/>
                  <a:pt x="77788" y="61119"/>
                </a:cubicBezTo>
                <a:close/>
                <a:moveTo>
                  <a:pt x="127794" y="77788"/>
                </a:moveTo>
                <a:cubicBezTo>
                  <a:pt x="127794" y="68588"/>
                  <a:pt x="135263" y="61119"/>
                  <a:pt x="144463" y="61119"/>
                </a:cubicBezTo>
                <a:cubicBezTo>
                  <a:pt x="153662" y="61119"/>
                  <a:pt x="161131" y="68588"/>
                  <a:pt x="161131" y="77788"/>
                </a:cubicBezTo>
                <a:cubicBezTo>
                  <a:pt x="161131" y="86987"/>
                  <a:pt x="153662" y="94456"/>
                  <a:pt x="144463" y="94456"/>
                </a:cubicBezTo>
                <a:cubicBezTo>
                  <a:pt x="135263" y="94456"/>
                  <a:pt x="127794" y="86987"/>
                  <a:pt x="127794" y="77788"/>
                </a:cubicBezTo>
                <a:close/>
                <a:moveTo>
                  <a:pt x="22225" y="77788"/>
                </a:moveTo>
                <a:cubicBezTo>
                  <a:pt x="22225" y="71641"/>
                  <a:pt x="17259" y="66675"/>
                  <a:pt x="11112" y="66675"/>
                </a:cubicBezTo>
                <a:cubicBezTo>
                  <a:pt x="4966" y="66675"/>
                  <a:pt x="0" y="71641"/>
                  <a:pt x="0" y="77788"/>
                </a:cubicBezTo>
                <a:lnTo>
                  <a:pt x="0" y="111125"/>
                </a:lnTo>
                <a:cubicBezTo>
                  <a:pt x="0" y="117272"/>
                  <a:pt x="4966" y="122238"/>
                  <a:pt x="11112" y="122238"/>
                </a:cubicBezTo>
                <a:cubicBezTo>
                  <a:pt x="17259" y="122238"/>
                  <a:pt x="22225" y="117272"/>
                  <a:pt x="22225" y="111125"/>
                </a:cubicBezTo>
                <a:lnTo>
                  <a:pt x="22225" y="77788"/>
                </a:lnTo>
                <a:close/>
                <a:moveTo>
                  <a:pt x="211138" y="66675"/>
                </a:moveTo>
                <a:cubicBezTo>
                  <a:pt x="204991" y="66675"/>
                  <a:pt x="200025" y="71641"/>
                  <a:pt x="200025" y="77788"/>
                </a:cubicBezTo>
                <a:lnTo>
                  <a:pt x="200025" y="111125"/>
                </a:lnTo>
                <a:cubicBezTo>
                  <a:pt x="200025" y="117272"/>
                  <a:pt x="204991" y="122238"/>
                  <a:pt x="211138" y="122238"/>
                </a:cubicBezTo>
                <a:cubicBezTo>
                  <a:pt x="217284" y="122238"/>
                  <a:pt x="222250" y="117272"/>
                  <a:pt x="222250" y="111125"/>
                </a:cubicBezTo>
                <a:lnTo>
                  <a:pt x="222250" y="77788"/>
                </a:lnTo>
                <a:cubicBezTo>
                  <a:pt x="222250" y="71641"/>
                  <a:pt x="217284" y="66675"/>
                  <a:pt x="211138" y="6667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8128255" y="4456937"/>
            <a:ext cx="32214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یکپارچه‌سازی ChatGPT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702582" y="445693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2" name="Shape 30"/>
          <p:cNvSpPr/>
          <p:nvPr/>
        </p:nvSpPr>
        <p:spPr>
          <a:xfrm>
            <a:off x="7771638" y="452361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44463" y="72231"/>
                </a:moveTo>
                <a:cubicBezTo>
                  <a:pt x="144463" y="88171"/>
                  <a:pt x="139288" y="102895"/>
                  <a:pt x="130572" y="114841"/>
                </a:cubicBezTo>
                <a:lnTo>
                  <a:pt x="174536" y="158839"/>
                </a:lnTo>
                <a:cubicBezTo>
                  <a:pt x="178877" y="163180"/>
                  <a:pt x="178877" y="170230"/>
                  <a:pt x="174536" y="174570"/>
                </a:cubicBezTo>
                <a:cubicBezTo>
                  <a:pt x="170195" y="178911"/>
                  <a:pt x="163145" y="178911"/>
                  <a:pt x="158805" y="174570"/>
                </a:cubicBezTo>
                <a:lnTo>
                  <a:pt x="114841" y="130572"/>
                </a:lnTo>
                <a:cubicBezTo>
                  <a:pt x="102895" y="139288"/>
                  <a:pt x="88171" y="144463"/>
                  <a:pt x="72231" y="144463"/>
                </a:cubicBezTo>
                <a:cubicBezTo>
                  <a:pt x="32330" y="144463"/>
                  <a:pt x="0" y="112132"/>
                  <a:pt x="0" y="72231"/>
                </a:cubicBezTo>
                <a:cubicBezTo>
                  <a:pt x="0" y="32330"/>
                  <a:pt x="32330" y="0"/>
                  <a:pt x="72231" y="0"/>
                </a:cubicBezTo>
                <a:cubicBezTo>
                  <a:pt x="112132" y="0"/>
                  <a:pt x="144463" y="32330"/>
                  <a:pt x="144463" y="72231"/>
                </a:cubicBezTo>
                <a:close/>
                <a:moveTo>
                  <a:pt x="72231" y="122238"/>
                </a:moveTo>
                <a:cubicBezTo>
                  <a:pt x="99830" y="122238"/>
                  <a:pt x="122238" y="99830"/>
                  <a:pt x="122238" y="72231"/>
                </a:cubicBezTo>
                <a:cubicBezTo>
                  <a:pt x="122238" y="44632"/>
                  <a:pt x="99830" y="22225"/>
                  <a:pt x="72231" y="22225"/>
                </a:cubicBezTo>
                <a:cubicBezTo>
                  <a:pt x="44632" y="22225"/>
                  <a:pt x="22225" y="44632"/>
                  <a:pt x="22225" y="72231"/>
                </a:cubicBezTo>
                <a:cubicBezTo>
                  <a:pt x="22225" y="99830"/>
                  <a:pt x="44632" y="122238"/>
                  <a:pt x="72231" y="12223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4907666" y="4404548"/>
            <a:ext cx="2753769" cy="3364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تشخیص AI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687345" y="4685537"/>
            <a:ext cx="9550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شناسایی متن AI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384143" y="1222248"/>
            <a:ext cx="3701796" cy="1949196"/>
          </a:xfrm>
          <a:custGeom>
            <a:avLst/>
            <a:gdLst/>
            <a:ahLst/>
            <a:cxnLst/>
            <a:rect l="l" t="t" r="r" b="b"/>
            <a:pathLst>
              <a:path w="4935728" h="2598928">
                <a:moveTo>
                  <a:pt x="152401" y="0"/>
                </a:moveTo>
                <a:lnTo>
                  <a:pt x="4783327" y="0"/>
                </a:lnTo>
                <a:cubicBezTo>
                  <a:pt x="4867496" y="0"/>
                  <a:pt x="4935728" y="68232"/>
                  <a:pt x="4935728" y="152401"/>
                </a:cubicBezTo>
                <a:lnTo>
                  <a:pt x="4935728" y="2446527"/>
                </a:lnTo>
                <a:cubicBezTo>
                  <a:pt x="4935728" y="2530696"/>
                  <a:pt x="4867496" y="2598928"/>
                  <a:pt x="4783327" y="2598928"/>
                </a:cubicBezTo>
                <a:lnTo>
                  <a:pt x="152401" y="2598928"/>
                </a:lnTo>
                <a:cubicBezTo>
                  <a:pt x="68232" y="2598928"/>
                  <a:pt x="0" y="2530696"/>
                  <a:pt x="0" y="2446527"/>
                </a:cubicBezTo>
                <a:lnTo>
                  <a:pt x="0" y="152401"/>
                </a:lnTo>
                <a:cubicBezTo>
                  <a:pt x="0" y="68232"/>
                  <a:pt x="68232" y="0"/>
                  <a:pt x="15240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539591" y="1377702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استفاده از @ برای استناد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39591" y="1758702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در AI Writer، با تایپ </a:t>
            </a:r>
            <a:r>
              <a:rPr lang="en-US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@ 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می‌توانید به مقالات استناد کنید.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39591" y="2368302"/>
            <a:ext cx="3390900" cy="647700"/>
          </a:xfrm>
          <a:custGeom>
            <a:avLst/>
            <a:gdLst/>
            <a:ahLst/>
            <a:cxnLst/>
            <a:rect l="l" t="t" r="r" b="b"/>
            <a:pathLst>
              <a:path w="4521200" h="863600">
                <a:moveTo>
                  <a:pt x="50797" y="0"/>
                </a:moveTo>
                <a:lnTo>
                  <a:pt x="4470403" y="0"/>
                </a:lnTo>
                <a:cubicBezTo>
                  <a:pt x="4498457" y="0"/>
                  <a:pt x="4521200" y="22743"/>
                  <a:pt x="4521200" y="50797"/>
                </a:cubicBezTo>
                <a:lnTo>
                  <a:pt x="4521200" y="812803"/>
                </a:lnTo>
                <a:cubicBezTo>
                  <a:pt x="4521200" y="840857"/>
                  <a:pt x="4498457" y="863600"/>
                  <a:pt x="44704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3528441" y="2470407"/>
            <a:ext cx="354902" cy="20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مثال: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53891" y="2711202"/>
            <a:ext cx="3219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"تحقیقات @Smith2023 نشان می‌دهد که..."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384143" y="3325180"/>
            <a:ext cx="3701796" cy="1415796"/>
          </a:xfrm>
          <a:custGeom>
            <a:avLst/>
            <a:gdLst/>
            <a:ahLst/>
            <a:cxnLst/>
            <a:rect l="l" t="t" r="r" b="b"/>
            <a:pathLst>
              <a:path w="4935728" h="1887728">
                <a:moveTo>
                  <a:pt x="152396" y="0"/>
                </a:moveTo>
                <a:lnTo>
                  <a:pt x="4783332" y="0"/>
                </a:lnTo>
                <a:cubicBezTo>
                  <a:pt x="4867498" y="0"/>
                  <a:pt x="4935728" y="68230"/>
                  <a:pt x="4935728" y="152396"/>
                </a:cubicBezTo>
                <a:lnTo>
                  <a:pt x="4935728" y="1735332"/>
                </a:lnTo>
                <a:cubicBezTo>
                  <a:pt x="4935728" y="1819498"/>
                  <a:pt x="4867498" y="1887728"/>
                  <a:pt x="4783332" y="1887728"/>
                </a:cubicBezTo>
                <a:lnTo>
                  <a:pt x="152396" y="1887728"/>
                </a:lnTo>
                <a:cubicBezTo>
                  <a:pt x="68230" y="1887728"/>
                  <a:pt x="0" y="1819498"/>
                  <a:pt x="0" y="173533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40000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539591" y="3480625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دسترسی دانشگاهی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3783330" y="38902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94422" y="7015"/>
                </a:moveTo>
                <a:cubicBezTo>
                  <a:pt x="91018" y="5070"/>
                  <a:pt x="86816" y="5070"/>
                  <a:pt x="83378" y="7015"/>
                </a:cubicBezTo>
                <a:lnTo>
                  <a:pt x="5591" y="51465"/>
                </a:lnTo>
                <a:cubicBezTo>
                  <a:pt x="1215" y="53965"/>
                  <a:pt x="-938" y="59105"/>
                  <a:pt x="347" y="63966"/>
                </a:cubicBezTo>
                <a:cubicBezTo>
                  <a:pt x="1632" y="68828"/>
                  <a:pt x="6077" y="72231"/>
                  <a:pt x="11112" y="72231"/>
                </a:cubicBezTo>
                <a:lnTo>
                  <a:pt x="22225" y="72231"/>
                </a:lnTo>
                <a:lnTo>
                  <a:pt x="22225" y="144463"/>
                </a:lnTo>
                <a:lnTo>
                  <a:pt x="22225" y="144463"/>
                </a:lnTo>
                <a:lnTo>
                  <a:pt x="4445" y="157798"/>
                </a:lnTo>
                <a:cubicBezTo>
                  <a:pt x="1632" y="159881"/>
                  <a:pt x="0" y="163180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166688" y="177800"/>
                </a:lnTo>
                <a:cubicBezTo>
                  <a:pt x="172834" y="177800"/>
                  <a:pt x="177800" y="172834"/>
                  <a:pt x="177800" y="166688"/>
                </a:cubicBezTo>
                <a:cubicBezTo>
                  <a:pt x="177800" y="163180"/>
                  <a:pt x="176168" y="159881"/>
                  <a:pt x="173355" y="157798"/>
                </a:cubicBezTo>
                <a:lnTo>
                  <a:pt x="155575" y="144463"/>
                </a:lnTo>
                <a:lnTo>
                  <a:pt x="155575" y="72231"/>
                </a:lnTo>
                <a:lnTo>
                  <a:pt x="166688" y="72231"/>
                </a:lnTo>
                <a:cubicBezTo>
                  <a:pt x="171723" y="72231"/>
                  <a:pt x="176133" y="68828"/>
                  <a:pt x="177418" y="63966"/>
                </a:cubicBezTo>
                <a:cubicBezTo>
                  <a:pt x="178703" y="59105"/>
                  <a:pt x="176550" y="53965"/>
                  <a:pt x="172174" y="51465"/>
                </a:cubicBezTo>
                <a:lnTo>
                  <a:pt x="94387" y="7015"/>
                </a:lnTo>
                <a:close/>
                <a:moveTo>
                  <a:pt x="138906" y="72231"/>
                </a:moveTo>
                <a:lnTo>
                  <a:pt x="138906" y="144463"/>
                </a:lnTo>
                <a:lnTo>
                  <a:pt x="116681" y="144463"/>
                </a:lnTo>
                <a:lnTo>
                  <a:pt x="116681" y="72231"/>
                </a:lnTo>
                <a:lnTo>
                  <a:pt x="138906" y="72231"/>
                </a:lnTo>
                <a:close/>
                <a:moveTo>
                  <a:pt x="100013" y="72231"/>
                </a:moveTo>
                <a:lnTo>
                  <a:pt x="100013" y="144463"/>
                </a:lnTo>
                <a:lnTo>
                  <a:pt x="77788" y="144463"/>
                </a:lnTo>
                <a:lnTo>
                  <a:pt x="77788" y="72231"/>
                </a:lnTo>
                <a:lnTo>
                  <a:pt x="100013" y="72231"/>
                </a:lnTo>
                <a:close/>
                <a:moveTo>
                  <a:pt x="61119" y="72231"/>
                </a:moveTo>
                <a:lnTo>
                  <a:pt x="61119" y="144463"/>
                </a:lnTo>
                <a:lnTo>
                  <a:pt x="38894" y="144463"/>
                </a:lnTo>
                <a:lnTo>
                  <a:pt x="38894" y="72231"/>
                </a:lnTo>
                <a:lnTo>
                  <a:pt x="61119" y="72231"/>
                </a:lnTo>
                <a:close/>
                <a:moveTo>
                  <a:pt x="88900" y="33337"/>
                </a:moveTo>
                <a:cubicBezTo>
                  <a:pt x="95033" y="33337"/>
                  <a:pt x="100013" y="38317"/>
                  <a:pt x="100013" y="44450"/>
                </a:cubicBezTo>
                <a:cubicBezTo>
                  <a:pt x="100013" y="50583"/>
                  <a:pt x="95033" y="55563"/>
                  <a:pt x="88900" y="55563"/>
                </a:cubicBezTo>
                <a:cubicBezTo>
                  <a:pt x="82767" y="55563"/>
                  <a:pt x="77788" y="50583"/>
                  <a:pt x="77788" y="44450"/>
                </a:cubicBezTo>
                <a:cubicBezTo>
                  <a:pt x="77788" y="38317"/>
                  <a:pt x="82767" y="33337"/>
                  <a:pt x="88900" y="33337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4" name="Text 42"/>
          <p:cNvSpPr/>
          <p:nvPr/>
        </p:nvSpPr>
        <p:spPr>
          <a:xfrm>
            <a:off x="1164337" y="3861624"/>
            <a:ext cx="2591942" cy="2350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Harvard, MIT, Oxford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3783330" y="4156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94422" y="7015"/>
                </a:moveTo>
                <a:cubicBezTo>
                  <a:pt x="91018" y="5070"/>
                  <a:pt x="86816" y="5070"/>
                  <a:pt x="83378" y="7015"/>
                </a:cubicBezTo>
                <a:lnTo>
                  <a:pt x="5591" y="51465"/>
                </a:lnTo>
                <a:cubicBezTo>
                  <a:pt x="1215" y="53965"/>
                  <a:pt x="-938" y="59105"/>
                  <a:pt x="347" y="63966"/>
                </a:cubicBezTo>
                <a:cubicBezTo>
                  <a:pt x="1632" y="68828"/>
                  <a:pt x="6077" y="72231"/>
                  <a:pt x="11112" y="72231"/>
                </a:cubicBezTo>
                <a:lnTo>
                  <a:pt x="22225" y="72231"/>
                </a:lnTo>
                <a:lnTo>
                  <a:pt x="22225" y="144463"/>
                </a:lnTo>
                <a:lnTo>
                  <a:pt x="22225" y="144463"/>
                </a:lnTo>
                <a:lnTo>
                  <a:pt x="4445" y="157798"/>
                </a:lnTo>
                <a:cubicBezTo>
                  <a:pt x="1632" y="159881"/>
                  <a:pt x="0" y="163180"/>
                  <a:pt x="0" y="166688"/>
                </a:cubicBezTo>
                <a:cubicBezTo>
                  <a:pt x="0" y="172834"/>
                  <a:pt x="4966" y="177800"/>
                  <a:pt x="11112" y="177800"/>
                </a:cubicBezTo>
                <a:lnTo>
                  <a:pt x="166688" y="177800"/>
                </a:lnTo>
                <a:cubicBezTo>
                  <a:pt x="172834" y="177800"/>
                  <a:pt x="177800" y="172834"/>
                  <a:pt x="177800" y="166688"/>
                </a:cubicBezTo>
                <a:cubicBezTo>
                  <a:pt x="177800" y="163180"/>
                  <a:pt x="176168" y="159881"/>
                  <a:pt x="173355" y="157798"/>
                </a:cubicBezTo>
                <a:lnTo>
                  <a:pt x="155575" y="144463"/>
                </a:lnTo>
                <a:lnTo>
                  <a:pt x="155575" y="72231"/>
                </a:lnTo>
                <a:lnTo>
                  <a:pt x="166688" y="72231"/>
                </a:lnTo>
                <a:cubicBezTo>
                  <a:pt x="171723" y="72231"/>
                  <a:pt x="176133" y="68828"/>
                  <a:pt x="177418" y="63966"/>
                </a:cubicBezTo>
                <a:cubicBezTo>
                  <a:pt x="178703" y="59105"/>
                  <a:pt x="176550" y="53965"/>
                  <a:pt x="172174" y="51465"/>
                </a:cubicBezTo>
                <a:lnTo>
                  <a:pt x="94387" y="7015"/>
                </a:lnTo>
                <a:close/>
                <a:moveTo>
                  <a:pt x="138906" y="72231"/>
                </a:moveTo>
                <a:lnTo>
                  <a:pt x="138906" y="144463"/>
                </a:lnTo>
                <a:lnTo>
                  <a:pt x="116681" y="144463"/>
                </a:lnTo>
                <a:lnTo>
                  <a:pt x="116681" y="72231"/>
                </a:lnTo>
                <a:lnTo>
                  <a:pt x="138906" y="72231"/>
                </a:lnTo>
                <a:close/>
                <a:moveTo>
                  <a:pt x="100013" y="72231"/>
                </a:moveTo>
                <a:lnTo>
                  <a:pt x="100013" y="144463"/>
                </a:lnTo>
                <a:lnTo>
                  <a:pt x="77788" y="144463"/>
                </a:lnTo>
                <a:lnTo>
                  <a:pt x="77788" y="72231"/>
                </a:lnTo>
                <a:lnTo>
                  <a:pt x="100013" y="72231"/>
                </a:lnTo>
                <a:close/>
                <a:moveTo>
                  <a:pt x="61119" y="72231"/>
                </a:moveTo>
                <a:lnTo>
                  <a:pt x="61119" y="144463"/>
                </a:lnTo>
                <a:lnTo>
                  <a:pt x="38894" y="144463"/>
                </a:lnTo>
                <a:lnTo>
                  <a:pt x="38894" y="72231"/>
                </a:lnTo>
                <a:lnTo>
                  <a:pt x="61119" y="72231"/>
                </a:lnTo>
                <a:close/>
                <a:moveTo>
                  <a:pt x="88900" y="33337"/>
                </a:moveTo>
                <a:cubicBezTo>
                  <a:pt x="95033" y="33337"/>
                  <a:pt x="100013" y="38317"/>
                  <a:pt x="100013" y="44450"/>
                </a:cubicBezTo>
                <a:cubicBezTo>
                  <a:pt x="100013" y="50583"/>
                  <a:pt x="95033" y="55563"/>
                  <a:pt x="88900" y="55563"/>
                </a:cubicBezTo>
                <a:cubicBezTo>
                  <a:pt x="82767" y="55563"/>
                  <a:pt x="77788" y="50583"/>
                  <a:pt x="77788" y="44450"/>
                </a:cubicBezTo>
                <a:cubicBezTo>
                  <a:pt x="77788" y="38317"/>
                  <a:pt x="82767" y="33337"/>
                  <a:pt x="88900" y="33337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6" name="Text 44"/>
          <p:cNvSpPr/>
          <p:nvPr/>
        </p:nvSpPr>
        <p:spPr>
          <a:xfrm>
            <a:off x="1367096" y="4214048"/>
            <a:ext cx="237024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Stanford, Johns Hopkins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539591" y="4433125"/>
            <a:ext cx="3448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بیش از ۵۰۰۰ دانشگاه در سراسر جهان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2295525" y="4899475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2355723" y="5016819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۳۰۰M+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2384298" y="5359719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مقاله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384143" y="4899475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444341" y="5016819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۵۰۰۰+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472916" y="5359719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دانشگاه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C91EB4DD-B64A-DCDF-93EB-C226F699E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0025-BCE3-F862-0774-7FC246A4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2AA25-CAE7-AE26-3BC7-46A2C98D3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C0E7B-2039-4258-A067-946F7016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533400"/>
            <a:ext cx="12195289" cy="55842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60EAC-5CAF-1B72-67FC-833C97C5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5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32841-0CDD-95C7-9A2F-1F08F3F0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8274-9634-0D5B-6913-240681795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936D7-C918-6680-1506-35F751D5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4" y="184650"/>
            <a:ext cx="11729572" cy="6488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6A4E-23F8-86C0-17EC-B969D17D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6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F6CE-B629-2AFA-2040-118C2DA2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7602-6DDD-4CD8-770E-20B8D0EB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884E1-144E-AF02-CDE0-DBA11E87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23" y="78205"/>
            <a:ext cx="8868310" cy="64146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EB9B-5DC5-7251-09F5-44853267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6810-63A8-8E5A-6EBE-6B710EB0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7C54-19DE-C7F1-1497-E7BB951C3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ED77E-064A-92D1-9637-E8C7D111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24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2761C-7E25-AC59-BD58-C42B86A90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3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C6AD-D806-CD1A-3064-984727D0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12" y="-386080"/>
            <a:ext cx="9692640" cy="1325562"/>
          </a:xfrm>
        </p:spPr>
        <p:txBody>
          <a:bodyPr/>
          <a:lstStyle/>
          <a:p>
            <a:r>
              <a:rPr lang="en-US" dirty="0"/>
              <a:t>Ai Cite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2A2C5-92C3-305F-807E-8CEA75BD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1EB90D-2EBD-22DC-EFAD-30F5697FE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AC133-FC51-CCEC-C12A-D38D52C2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73" y="777567"/>
            <a:ext cx="10704415" cy="60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5080" y="266700"/>
            <a:ext cx="1066952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فهرست مطالب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5080" y="685800"/>
            <a:ext cx="1066952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80000"/>
              </a:lnSpc>
            </a:pPr>
            <a:r>
              <a:rPr lang="en-US" sz="36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سرفصل‌های ارائه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48461" y="13716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1401965" y="13716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Shape 4"/>
          <p:cNvSpPr/>
          <p:nvPr/>
        </p:nvSpPr>
        <p:spPr>
          <a:xfrm>
            <a:off x="10664444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7" name="Text 5"/>
          <p:cNvSpPr/>
          <p:nvPr/>
        </p:nvSpPr>
        <p:spPr>
          <a:xfrm>
            <a:off x="10894854" y="1676400"/>
            <a:ext cx="19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۱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8075073" y="1709738"/>
            <a:ext cx="25336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sz="16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آشنایی با اکوسیستم ابزارهای AI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07052" y="22479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درک چگونگی تحول هوش مصنوعی در فرآیند تحقیقات دانشگاهی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3855784" y="13716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541197" y="13716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Shape 10"/>
          <p:cNvSpPr/>
          <p:nvPr/>
        </p:nvSpPr>
        <p:spPr>
          <a:xfrm>
            <a:off x="6803676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3" name="Text 11"/>
          <p:cNvSpPr/>
          <p:nvPr/>
        </p:nvSpPr>
        <p:spPr>
          <a:xfrm>
            <a:off x="7007225" y="1676400"/>
            <a:ext cx="238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۲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488529" y="1709738"/>
            <a:ext cx="22574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ابزارهای</a:t>
            </a: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</a:t>
            </a:r>
            <a:r>
              <a:rPr lang="en-US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کشف</a:t>
            </a: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و </a:t>
            </a:r>
            <a:r>
              <a:rPr lang="en-US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مرور</a:t>
            </a: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</a:t>
            </a:r>
            <a:r>
              <a:rPr lang="en-US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ادبیات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046284" y="22479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تسریع فرآیند جستجو، مرور و سنتز ادبیات پژوهش با Perplexity AI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-4985" y="13716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3680428" y="13716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8" name="Shape 16"/>
          <p:cNvSpPr/>
          <p:nvPr/>
        </p:nvSpPr>
        <p:spPr>
          <a:xfrm>
            <a:off x="2942908" y="156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9" name="Text 17"/>
          <p:cNvSpPr/>
          <p:nvPr/>
        </p:nvSpPr>
        <p:spPr>
          <a:xfrm>
            <a:off x="3130931" y="1676400"/>
            <a:ext cx="276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۳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321437" y="1709738"/>
            <a:ext cx="25622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ابزارهای تحلیل و نگارش پژوهش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85515" y="22479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تقویت کیفیت و سرعت نگارش علمی با SciSpace و ChatGPT Edu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716552" y="40005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11401965" y="40005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4" name="Shape 22"/>
          <p:cNvSpPr/>
          <p:nvPr/>
        </p:nvSpPr>
        <p:spPr>
          <a:xfrm>
            <a:off x="10664444" y="419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5" name="Text 23"/>
          <p:cNvSpPr/>
          <p:nvPr/>
        </p:nvSpPr>
        <p:spPr>
          <a:xfrm>
            <a:off x="10862468" y="4305300"/>
            <a:ext cx="247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۴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907052" y="4219575"/>
            <a:ext cx="269557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sz="16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ابزارهای یادداشت‌برداری و مدیریت دانش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907052" y="48768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سازماندهی هوشمند منابع تحقیقاتی و یادگیری فعال با NotebookLM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55784" y="40005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541197" y="40005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0" name="Shape 28"/>
          <p:cNvSpPr/>
          <p:nvPr/>
        </p:nvSpPr>
        <p:spPr>
          <a:xfrm>
            <a:off x="6803676" y="419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1" name="Text 29"/>
          <p:cNvSpPr/>
          <p:nvPr/>
        </p:nvSpPr>
        <p:spPr>
          <a:xfrm>
            <a:off x="6999605" y="4305300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602163" y="4338638"/>
            <a:ext cx="2143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سناریوها و مطالعات واقعی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4046284" y="48768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بررسی کاربردهای عملی AI در تحقیقات علمی و آموزش عالی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-4985" y="4000500"/>
            <a:ext cx="3685413" cy="2476500"/>
          </a:xfrm>
          <a:custGeom>
            <a:avLst/>
            <a:gdLst/>
            <a:ahLst/>
            <a:cxnLst/>
            <a:rect l="l" t="t" r="r" b="b"/>
            <a:pathLst>
              <a:path w="4913884" h="3302000">
                <a:moveTo>
                  <a:pt x="152387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53232"/>
                </a:lnTo>
                <a:cubicBezTo>
                  <a:pt x="4913884" y="3280166"/>
                  <a:pt x="4892050" y="3302000"/>
                  <a:pt x="4865116" y="3302000"/>
                </a:cubicBezTo>
                <a:lnTo>
                  <a:pt x="152387" y="3302000"/>
                </a:lnTo>
                <a:cubicBezTo>
                  <a:pt x="68226" y="3302000"/>
                  <a:pt x="0" y="3233774"/>
                  <a:pt x="0" y="3149613"/>
                </a:cubicBezTo>
                <a:lnTo>
                  <a:pt x="0" y="152387"/>
                </a:lnTo>
                <a:cubicBezTo>
                  <a:pt x="0" y="68226"/>
                  <a:pt x="68226" y="0"/>
                  <a:pt x="15238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3680428" y="4000500"/>
            <a:ext cx="36576" cy="2476500"/>
          </a:xfrm>
          <a:custGeom>
            <a:avLst/>
            <a:gdLst/>
            <a:ahLst/>
            <a:cxnLst/>
            <a:rect l="l" t="t" r="r" b="b"/>
            <a:pathLst>
              <a:path w="48768" h="33020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53232"/>
                </a:lnTo>
                <a:cubicBezTo>
                  <a:pt x="48768" y="3280166"/>
                  <a:pt x="26934" y="3302000"/>
                  <a:pt x="0" y="3302000"/>
                </a:cubicBezTo>
                <a:lnTo>
                  <a:pt x="0" y="33020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6" name="Shape 34"/>
          <p:cNvSpPr/>
          <p:nvPr/>
        </p:nvSpPr>
        <p:spPr>
          <a:xfrm>
            <a:off x="2942908" y="41910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7" name="Text 35"/>
          <p:cNvSpPr/>
          <p:nvPr/>
        </p:nvSpPr>
        <p:spPr>
          <a:xfrm>
            <a:off x="3150648" y="4305300"/>
            <a:ext cx="22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۶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466598" y="4338638"/>
            <a:ext cx="24193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en-US" sz="16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یکپارچه‌سازی و بهترین شیوه‌ها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85515" y="48768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طراحی گردش کار تحقیقاتی کامل با ترکیب هوشمندانه ابزارها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40FA6C22-B9A5-F680-C9BA-9F2F0B1F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دوم: ابزارهای کشف و مرور ادبیات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485" y="726946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حالت Deep Research: دستیار تحقیقاتی پیشرفته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194298" y="1222248"/>
            <a:ext cx="5616321" cy="2825496"/>
          </a:xfrm>
          <a:custGeom>
            <a:avLst/>
            <a:gdLst/>
            <a:ahLst/>
            <a:cxnLst/>
            <a:rect l="l" t="t" r="r" b="b"/>
            <a:pathLst>
              <a:path w="7488428" h="3767328">
                <a:moveTo>
                  <a:pt x="152388" y="0"/>
                </a:moveTo>
                <a:lnTo>
                  <a:pt x="7336040" y="0"/>
                </a:lnTo>
                <a:cubicBezTo>
                  <a:pt x="7420201" y="0"/>
                  <a:pt x="7488428" y="68227"/>
                  <a:pt x="7488428" y="152388"/>
                </a:cubicBezTo>
                <a:lnTo>
                  <a:pt x="7488428" y="3614940"/>
                </a:lnTo>
                <a:cubicBezTo>
                  <a:pt x="7488428" y="3699101"/>
                  <a:pt x="7420201" y="3767328"/>
                  <a:pt x="7336040" y="3767328"/>
                </a:cubicBezTo>
                <a:lnTo>
                  <a:pt x="152388" y="3767328"/>
                </a:lnTo>
                <a:cubicBezTo>
                  <a:pt x="68227" y="3767328"/>
                  <a:pt x="0" y="3699101"/>
                  <a:pt x="0" y="3614940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76279" y="145389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6216524" y="1405937"/>
            <a:ext cx="508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چگونه کار می‌کند؟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6387846" y="1796793"/>
            <a:ext cx="53054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حالت Deep Research یک فرآیند </a:t>
            </a:r>
            <a:r>
              <a:rPr lang="en-US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retrieval-reasoning-refinement 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را اجرا می‌کند که شامل: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1385804" y="24063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9" name="Text 7"/>
          <p:cNvSpPr/>
          <p:nvPr/>
        </p:nvSpPr>
        <p:spPr>
          <a:xfrm>
            <a:off x="11482482" y="2444493"/>
            <a:ext cx="95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88494" y="2406393"/>
            <a:ext cx="35511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تجزیه سوال به زیرموضوعات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385804" y="27111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Text 10"/>
          <p:cNvSpPr/>
          <p:nvPr/>
        </p:nvSpPr>
        <p:spPr>
          <a:xfrm>
            <a:off x="11469053" y="2749293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۲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013022" y="2711193"/>
            <a:ext cx="43279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جستجوی اختصاصی هر زیرموضوع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385804" y="30159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5" name="Text 13"/>
          <p:cNvSpPr/>
          <p:nvPr/>
        </p:nvSpPr>
        <p:spPr>
          <a:xfrm>
            <a:off x="11461337" y="3054093"/>
            <a:ext cx="133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۳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567110" y="3015993"/>
            <a:ext cx="277430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سنتز و تحلیل یافته‌ها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1385804" y="33207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8" name="Text 16"/>
          <p:cNvSpPr/>
          <p:nvPr/>
        </p:nvSpPr>
        <p:spPr>
          <a:xfrm>
            <a:off x="11466290" y="3358893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۴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257722" y="3320793"/>
            <a:ext cx="308502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بررسی ادعاهای متناقض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11385804" y="362559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1" name="Text 19"/>
          <p:cNvSpPr/>
          <p:nvPr/>
        </p:nvSpPr>
        <p:spPr>
          <a:xfrm>
            <a:off x="11465242" y="3663693"/>
            <a:ext cx="123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1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۵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833360" y="3625593"/>
            <a:ext cx="35067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تولید گزارش نهایی با استناد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194298" y="4206238"/>
            <a:ext cx="5616321" cy="1996821"/>
          </a:xfrm>
          <a:custGeom>
            <a:avLst/>
            <a:gdLst/>
            <a:ahLst/>
            <a:cxnLst/>
            <a:rect l="l" t="t" r="r" b="b"/>
            <a:pathLst>
              <a:path w="7488428" h="2662428">
                <a:moveTo>
                  <a:pt x="152397" y="0"/>
                </a:moveTo>
                <a:lnTo>
                  <a:pt x="7336031" y="0"/>
                </a:lnTo>
                <a:cubicBezTo>
                  <a:pt x="7420197" y="0"/>
                  <a:pt x="7488428" y="68231"/>
                  <a:pt x="7488428" y="152397"/>
                </a:cubicBezTo>
                <a:lnTo>
                  <a:pt x="7488428" y="2510031"/>
                </a:lnTo>
                <a:cubicBezTo>
                  <a:pt x="7488428" y="2594197"/>
                  <a:pt x="7420197" y="2662428"/>
                  <a:pt x="7336031" y="2662428"/>
                </a:cubicBezTo>
                <a:lnTo>
                  <a:pt x="152397" y="2662428"/>
                </a:lnTo>
                <a:cubicBezTo>
                  <a:pt x="68231" y="2662428"/>
                  <a:pt x="0" y="2594197"/>
                  <a:pt x="0" y="2510031"/>
                </a:cubicBezTo>
                <a:lnTo>
                  <a:pt x="0" y="152397"/>
                </a:lnTo>
                <a:cubicBezTo>
                  <a:pt x="0" y="68231"/>
                  <a:pt x="68231" y="0"/>
                  <a:pt x="152397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349746" y="4361687"/>
            <a:ext cx="5391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مقایسه زمانی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6349746" y="4742687"/>
            <a:ext cx="5305425" cy="609600"/>
          </a:xfrm>
          <a:custGeom>
            <a:avLst/>
            <a:gdLst/>
            <a:ahLst/>
            <a:cxnLst/>
            <a:rect l="l" t="t" r="r" b="b"/>
            <a:pathLst>
              <a:path w="7073900" h="812800">
                <a:moveTo>
                  <a:pt x="50800" y="0"/>
                </a:moveTo>
                <a:lnTo>
                  <a:pt x="7023100" y="0"/>
                </a:lnTo>
                <a:cubicBezTo>
                  <a:pt x="7051137" y="0"/>
                  <a:pt x="7073900" y="22763"/>
                  <a:pt x="7073900" y="50800"/>
                </a:cubicBezTo>
                <a:lnTo>
                  <a:pt x="7073900" y="762000"/>
                </a:lnTo>
                <a:cubicBezTo>
                  <a:pt x="7073900" y="790037"/>
                  <a:pt x="7051137" y="812800"/>
                  <a:pt x="7023100" y="812800"/>
                </a:cubicBezTo>
                <a:lnTo>
                  <a:pt x="50800" y="812800"/>
                </a:lnTo>
                <a:cubicBezTo>
                  <a:pt x="22763" y="812800"/>
                  <a:pt x="0" y="790037"/>
                  <a:pt x="0" y="762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529792" y="4856987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تحقیق دستی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0464706" y="514445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2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جستجو، مطالعه، سنتز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464046" y="4895087"/>
            <a:ext cx="1000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۶+ ساعت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352794" y="5431535"/>
            <a:ext cx="5292471" cy="615696"/>
          </a:xfrm>
          <a:custGeom>
            <a:avLst/>
            <a:gdLst/>
            <a:ahLst/>
            <a:cxnLst/>
            <a:rect l="l" t="t" r="r" b="b"/>
            <a:pathLst>
              <a:path w="7056628" h="820928">
                <a:moveTo>
                  <a:pt x="50799" y="0"/>
                </a:moveTo>
                <a:lnTo>
                  <a:pt x="7005829" y="0"/>
                </a:lnTo>
                <a:cubicBezTo>
                  <a:pt x="7033885" y="0"/>
                  <a:pt x="7056628" y="22743"/>
                  <a:pt x="7056628" y="50799"/>
                </a:cubicBezTo>
                <a:lnTo>
                  <a:pt x="7056628" y="770129"/>
                </a:lnTo>
                <a:cubicBezTo>
                  <a:pt x="7056628" y="798185"/>
                  <a:pt x="7033885" y="820928"/>
                  <a:pt x="7005829" y="820928"/>
                </a:cubicBezTo>
                <a:lnTo>
                  <a:pt x="50799" y="820928"/>
                </a:lnTo>
                <a:cubicBezTo>
                  <a:pt x="22743" y="820928"/>
                  <a:pt x="0" y="798185"/>
                  <a:pt x="0" y="770129"/>
                </a:cubicBezTo>
                <a:lnTo>
                  <a:pt x="0" y="50799"/>
                </a:lnTo>
                <a:cubicBezTo>
                  <a:pt x="0" y="22762"/>
                  <a:pt x="22762" y="0"/>
                  <a:pt x="50799" y="0"/>
                </a:cubicBezTo>
                <a:close/>
              </a:path>
            </a:pathLst>
          </a:custGeom>
          <a:solidFill>
            <a:srgbClr val="C0A062">
              <a:alpha val="30196"/>
            </a:srgbClr>
          </a:solidFill>
          <a:ln w="8128">
            <a:solidFill>
              <a:srgbClr val="C0A062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10501694" y="5548885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Deep Research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8021574" y="5698613"/>
            <a:ext cx="2538318" cy="23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اتوماتیک، با استناد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470142" y="5567935"/>
            <a:ext cx="1085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00000"/>
              </a:lnSpc>
            </a:pPr>
            <a:r>
              <a:rPr lang="fa-IR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10</a:t>
            </a:r>
            <a:r>
              <a:rPr lang="en-US" sz="2800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دقیقه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84048" y="1222248"/>
            <a:ext cx="5616321" cy="4244721"/>
          </a:xfrm>
          <a:custGeom>
            <a:avLst/>
            <a:gdLst/>
            <a:ahLst/>
            <a:cxnLst/>
            <a:rect l="l" t="t" r="r" b="b"/>
            <a:pathLst>
              <a:path w="7488428" h="5659628">
                <a:moveTo>
                  <a:pt x="152414" y="0"/>
                </a:moveTo>
                <a:lnTo>
                  <a:pt x="7336014" y="0"/>
                </a:lnTo>
                <a:cubicBezTo>
                  <a:pt x="7420190" y="0"/>
                  <a:pt x="7488428" y="68238"/>
                  <a:pt x="7488428" y="152414"/>
                </a:cubicBezTo>
                <a:lnTo>
                  <a:pt x="7488428" y="5507214"/>
                </a:lnTo>
                <a:cubicBezTo>
                  <a:pt x="7488428" y="5591390"/>
                  <a:pt x="7420190" y="5659628"/>
                  <a:pt x="7336014" y="5659628"/>
                </a:cubicBezTo>
                <a:lnTo>
                  <a:pt x="152414" y="5659628"/>
                </a:lnTo>
                <a:cubicBezTo>
                  <a:pt x="68238" y="5659628"/>
                  <a:pt x="0" y="5591390"/>
                  <a:pt x="0" y="5507214"/>
                </a:cubicBezTo>
                <a:lnTo>
                  <a:pt x="0" y="152414"/>
                </a:lnTo>
                <a:cubicBezTo>
                  <a:pt x="0" y="68294"/>
                  <a:pt x="68294" y="0"/>
                  <a:pt x="15241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539496" y="1377693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مقایسه کارایی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5" name="Image 0" descr="https://kimi-img.moonshot.cn/pub/slides/25-12-21-02:41:13-d53eride09n7ko8lk2bg.png"/>
          <p:cNvPicPr>
            <a:picLocks noChangeAspect="1"/>
          </p:cNvPicPr>
          <p:nvPr/>
        </p:nvPicPr>
        <p:blipFill>
          <a:blip r:embed="rId3"/>
          <a:srcRect l="39" r="39"/>
          <a:stretch/>
        </p:blipFill>
        <p:spPr>
          <a:xfrm>
            <a:off x="302911" y="1908043"/>
            <a:ext cx="5772308" cy="2901699"/>
          </a:xfrm>
          <a:prstGeom prst="roundRect">
            <a:avLst>
              <a:gd name="adj" fmla="val 0"/>
            </a:avLst>
          </a:prstGeom>
        </p:spPr>
      </p:pic>
      <p:sp>
        <p:nvSpPr>
          <p:cNvPr id="36" name="Shape 33"/>
          <p:cNvSpPr/>
          <p:nvPr/>
        </p:nvSpPr>
        <p:spPr>
          <a:xfrm>
            <a:off x="4206812" y="5629654"/>
            <a:ext cx="1787271" cy="844296"/>
          </a:xfrm>
          <a:custGeom>
            <a:avLst/>
            <a:gdLst/>
            <a:ahLst/>
            <a:cxnLst/>
            <a:rect l="l" t="t" r="r" b="b"/>
            <a:pathLst>
              <a:path w="2383028" h="1125728">
                <a:moveTo>
                  <a:pt x="152401" y="0"/>
                </a:moveTo>
                <a:lnTo>
                  <a:pt x="2230627" y="0"/>
                </a:lnTo>
                <a:cubicBezTo>
                  <a:pt x="2314796" y="0"/>
                  <a:pt x="2383028" y="68232"/>
                  <a:pt x="2383028" y="152401"/>
                </a:cubicBezTo>
                <a:lnTo>
                  <a:pt x="2383028" y="973327"/>
                </a:lnTo>
                <a:cubicBezTo>
                  <a:pt x="2383028" y="1057496"/>
                  <a:pt x="2314796" y="1125728"/>
                  <a:pt x="2230627" y="1125728"/>
                </a:cubicBezTo>
                <a:lnTo>
                  <a:pt x="152401" y="1125728"/>
                </a:lnTo>
                <a:cubicBezTo>
                  <a:pt x="68232" y="1125728"/>
                  <a:pt x="0" y="1057496"/>
                  <a:pt x="0" y="973327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290822" y="5785103"/>
            <a:ext cx="1619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00000"/>
              </a:lnSpc>
            </a:pPr>
            <a:r>
              <a:rPr lang="en-US" sz="32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۵۸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4333685" y="6166103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منبع تحلیل‌شده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295430" y="5629654"/>
            <a:ext cx="1787271" cy="844296"/>
          </a:xfrm>
          <a:custGeom>
            <a:avLst/>
            <a:gdLst/>
            <a:ahLst/>
            <a:cxnLst/>
            <a:rect l="l" t="t" r="r" b="b"/>
            <a:pathLst>
              <a:path w="2383028" h="1125728">
                <a:moveTo>
                  <a:pt x="152401" y="0"/>
                </a:moveTo>
                <a:lnTo>
                  <a:pt x="2230627" y="0"/>
                </a:lnTo>
                <a:cubicBezTo>
                  <a:pt x="2314796" y="0"/>
                  <a:pt x="2383028" y="68232"/>
                  <a:pt x="2383028" y="152401"/>
                </a:cubicBezTo>
                <a:lnTo>
                  <a:pt x="2383028" y="973327"/>
                </a:lnTo>
                <a:cubicBezTo>
                  <a:pt x="2383028" y="1057496"/>
                  <a:pt x="2314796" y="1125728"/>
                  <a:pt x="2230627" y="1125728"/>
                </a:cubicBezTo>
                <a:lnTo>
                  <a:pt x="152401" y="1125728"/>
                </a:lnTo>
                <a:cubicBezTo>
                  <a:pt x="68232" y="1125728"/>
                  <a:pt x="0" y="1057496"/>
                  <a:pt x="0" y="973327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2379440" y="5785103"/>
            <a:ext cx="1619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00000"/>
              </a:lnSpc>
            </a:pPr>
            <a:r>
              <a:rPr lang="en-US" sz="32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۶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1" name="Text 38"/>
          <p:cNvSpPr/>
          <p:nvPr/>
        </p:nvSpPr>
        <p:spPr>
          <a:xfrm>
            <a:off x="2422303" y="6166103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صفحه گزارش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2" name="Shape 39"/>
          <p:cNvSpPr/>
          <p:nvPr/>
        </p:nvSpPr>
        <p:spPr>
          <a:xfrm>
            <a:off x="384143" y="5629654"/>
            <a:ext cx="1787271" cy="844296"/>
          </a:xfrm>
          <a:custGeom>
            <a:avLst/>
            <a:gdLst/>
            <a:ahLst/>
            <a:cxnLst/>
            <a:rect l="l" t="t" r="r" b="b"/>
            <a:pathLst>
              <a:path w="2383028" h="1125728">
                <a:moveTo>
                  <a:pt x="152401" y="0"/>
                </a:moveTo>
                <a:lnTo>
                  <a:pt x="2230627" y="0"/>
                </a:lnTo>
                <a:cubicBezTo>
                  <a:pt x="2314796" y="0"/>
                  <a:pt x="2383028" y="68232"/>
                  <a:pt x="2383028" y="152401"/>
                </a:cubicBezTo>
                <a:lnTo>
                  <a:pt x="2383028" y="973327"/>
                </a:lnTo>
                <a:cubicBezTo>
                  <a:pt x="2383028" y="1057496"/>
                  <a:pt x="2314796" y="1125728"/>
                  <a:pt x="2230627" y="1125728"/>
                </a:cubicBezTo>
                <a:lnTo>
                  <a:pt x="152401" y="1125728"/>
                </a:lnTo>
                <a:cubicBezTo>
                  <a:pt x="68232" y="1125728"/>
                  <a:pt x="0" y="1057496"/>
                  <a:pt x="0" y="973327"/>
                </a:cubicBezTo>
                <a:lnTo>
                  <a:pt x="0" y="152401"/>
                </a:lnTo>
                <a:cubicBezTo>
                  <a:pt x="0" y="68289"/>
                  <a:pt x="68289" y="0"/>
                  <a:pt x="15240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3" name="Text 40"/>
          <p:cNvSpPr/>
          <p:nvPr/>
        </p:nvSpPr>
        <p:spPr>
          <a:xfrm>
            <a:off x="468154" y="5785103"/>
            <a:ext cx="1619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00000"/>
              </a:lnSpc>
            </a:pPr>
            <a:r>
              <a:rPr lang="en-US" sz="32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۵۰+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4" name="Text 41"/>
          <p:cNvSpPr/>
          <p:nvPr/>
        </p:nvSpPr>
        <p:spPr>
          <a:xfrm>
            <a:off x="511016" y="6166103"/>
            <a:ext cx="153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منبع استناد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01D39577-3D3F-9A26-D8EA-DEBBE2E2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263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1DFDBE-EF6D-BF30-F154-13FE39F7906A}"/>
              </a:ext>
            </a:extLst>
          </p:cNvPr>
          <p:cNvSpPr txBox="1"/>
          <p:nvPr/>
        </p:nvSpPr>
        <p:spPr>
          <a:xfrm>
            <a:off x="-393700" y="387707"/>
            <a:ext cx="121437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fa-IR" sz="2800" b="1" dirty="0">
                <a:cs typeface="B Nazanin" panose="00000400000000000000" pitchFamily="2" charset="-78"/>
              </a:rPr>
              <a:t>مسئله:</a:t>
            </a:r>
            <a:r>
              <a:rPr lang="fa-IR" sz="2800" dirty="0">
                <a:cs typeface="B Nazanin" panose="00000400000000000000" pitchFamily="2" charset="-78"/>
              </a:rPr>
              <a:t>آیا افزایش گشت‌های هوایی شناسایی در یک منطقه مرزی، </a:t>
            </a:r>
            <a:r>
              <a:rPr lang="fa-IR" sz="2800" i="1" dirty="0">
                <a:cs typeface="B Nazanin" panose="00000400000000000000" pitchFamily="2" charset="-78"/>
              </a:rPr>
              <a:t>ریسک رخدادهای ناخواسته</a:t>
            </a:r>
            <a:r>
              <a:rPr lang="fa-IR" sz="2800" dirty="0">
                <a:cs typeface="B Nazanin" panose="00000400000000000000" pitchFamily="2" charset="-78"/>
              </a:rPr>
              <a:t> را کاهش می‌دهد یا افزایش می‌دهد؟</a:t>
            </a:r>
            <a:endParaRPr lang="fa-IR" sz="2000" dirty="0">
              <a:cs typeface="B Nazanin" panose="00000400000000000000" pitchFamily="2" charset="-78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BCAF188-E37F-A588-2070-580533909A58}"/>
              </a:ext>
            </a:extLst>
          </p:cNvPr>
          <p:cNvSpPr/>
          <p:nvPr/>
        </p:nvSpPr>
        <p:spPr>
          <a:xfrm>
            <a:off x="147828" y="283984"/>
            <a:ext cx="11579352" cy="1053326"/>
          </a:xfrm>
          <a:custGeom>
            <a:avLst/>
            <a:gdLst/>
            <a:ahLst/>
            <a:cxnLst/>
            <a:rect l="l" t="t" r="r" b="b"/>
            <a:pathLst>
              <a:path w="7488428" h="3767328">
                <a:moveTo>
                  <a:pt x="152388" y="0"/>
                </a:moveTo>
                <a:lnTo>
                  <a:pt x="7336040" y="0"/>
                </a:lnTo>
                <a:cubicBezTo>
                  <a:pt x="7420201" y="0"/>
                  <a:pt x="7488428" y="68227"/>
                  <a:pt x="7488428" y="152388"/>
                </a:cubicBezTo>
                <a:lnTo>
                  <a:pt x="7488428" y="3614940"/>
                </a:lnTo>
                <a:cubicBezTo>
                  <a:pt x="7488428" y="3699101"/>
                  <a:pt x="7420201" y="3767328"/>
                  <a:pt x="7336040" y="3767328"/>
                </a:cubicBezTo>
                <a:lnTo>
                  <a:pt x="152388" y="3767328"/>
                </a:lnTo>
                <a:cubicBezTo>
                  <a:pt x="68227" y="3767328"/>
                  <a:pt x="0" y="3699101"/>
                  <a:pt x="0" y="3614940"/>
                </a:cubicBezTo>
                <a:lnTo>
                  <a:pt x="0" y="152388"/>
                </a:lnTo>
                <a:cubicBezTo>
                  <a:pt x="0" y="68283"/>
                  <a:pt x="68283" y="0"/>
                  <a:pt x="152388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7DB29-3EA6-22BA-B179-6159A9D26EAB}"/>
              </a:ext>
            </a:extLst>
          </p:cNvPr>
          <p:cNvSpPr txBox="1"/>
          <p:nvPr/>
        </p:nvSpPr>
        <p:spPr>
          <a:xfrm>
            <a:off x="2668905" y="1905505"/>
            <a:ext cx="917257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۱) تجزیه سؤال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اثر گشت هوایی بر بازدارندگی چیست؟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آیا سوابق مشابه افزایش تنش را نشان می‌دهند؟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نقش شرایط محیطی و سیاسی چیست؟</a:t>
            </a:r>
          </a:p>
          <a:p>
            <a:pPr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۲) بازیابی هدفمند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گزارش‌های علنی نهادهای دفاعی و اندیشکده‌ها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مطالعات موردی تاریخی (مناطق مشابه)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تحلیل‌های دانشگاهی درباره بازدارندگی و تشدید تنش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DC5B9-5AC7-4159-70F3-598F3579412D}"/>
              </a:ext>
            </a:extLst>
          </p:cNvPr>
          <p:cNvSpPr txBox="1"/>
          <p:nvPr/>
        </p:nvSpPr>
        <p:spPr>
          <a:xfrm>
            <a:off x="-201930" y="1775370"/>
            <a:ext cx="629793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۳) استدلال و سنتز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مقایسه نتایج مطالعات: برخی کاهش ریسک را گزارش می‌کنند، برخی افزایش تنش را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استخراج عوامل مؤثر: نوع مأموریت، شفافیت رسانه‌ای، قواعد درگیری</a:t>
            </a:r>
          </a:p>
          <a:p>
            <a:pPr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۴) اصلاح و رفع تعارض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توضیح تناقض‌ها با تفکیک شرایط (زمانی/سیاسی)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وزن‌دهی بیشتر به منابع با داده تجربی قوی‌تر</a:t>
            </a:r>
          </a:p>
          <a:p>
            <a:pPr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۵) گزارش نهایی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جمع‌بندی ساختارمند: </a:t>
            </a:r>
            <a:r>
              <a:rPr lang="fa-IR" sz="2400" i="1" dirty="0">
                <a:cs typeface="B Nazanin" panose="00000400000000000000" pitchFamily="2" charset="-78"/>
              </a:rPr>
              <a:t>اثر گشت هوایی وابسته به زمینه است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ارائه توصیه سیاستی سطح‌بالا همراه با ارجاعات قابل‌پیگیری</a:t>
            </a:r>
          </a:p>
        </p:txBody>
      </p:sp>
      <p:sp>
        <p:nvSpPr>
          <p:cNvPr id="10" name="Shape 26">
            <a:extLst>
              <a:ext uri="{FF2B5EF4-FFF2-40B4-BE49-F238E27FC236}">
                <a16:creationId xmlns:a16="http://schemas.microsoft.com/office/drawing/2014/main" id="{4EFB0C92-FFFF-209F-4275-318072AD7A87}"/>
              </a:ext>
            </a:extLst>
          </p:cNvPr>
          <p:cNvSpPr/>
          <p:nvPr/>
        </p:nvSpPr>
        <p:spPr>
          <a:xfrm>
            <a:off x="0" y="1535221"/>
            <a:ext cx="6297930" cy="4705559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chemeClr val="bg2">
              <a:lumMod val="75000"/>
              <a:alpha val="30196"/>
            </a:schemeClr>
          </a:solidFill>
          <a:ln/>
        </p:spPr>
      </p:sp>
      <p:sp>
        <p:nvSpPr>
          <p:cNvPr id="11" name="Shape 26">
            <a:extLst>
              <a:ext uri="{FF2B5EF4-FFF2-40B4-BE49-F238E27FC236}">
                <a16:creationId xmlns:a16="http://schemas.microsoft.com/office/drawing/2014/main" id="{3CE70962-B7F0-078E-8504-C26AB2A72FC1}"/>
              </a:ext>
            </a:extLst>
          </p:cNvPr>
          <p:cNvSpPr/>
          <p:nvPr/>
        </p:nvSpPr>
        <p:spPr>
          <a:xfrm>
            <a:off x="6499860" y="1535221"/>
            <a:ext cx="5341620" cy="4705559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chemeClr val="bg2">
              <a:lumMod val="75000"/>
              <a:alpha val="30196"/>
            </a:schemeClr>
          </a:solidFill>
          <a:ln/>
        </p:spPr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0B6EFE-3B60-F462-B228-1DFFA1F0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4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C6AD-D806-CD1A-3064-984727D0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12" y="-386080"/>
            <a:ext cx="9692640" cy="1325562"/>
          </a:xfrm>
        </p:spPr>
        <p:txBody>
          <a:bodyPr/>
          <a:lstStyle/>
          <a:p>
            <a:r>
              <a:rPr lang="en-US" dirty="0"/>
              <a:t>Ai 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E86DE-8A14-2F04-FC3A-30ED5FCF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7169B6-D953-FB80-97BC-485665894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9BD370-F4DF-4590-7511-92092F4C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92" y="276701"/>
            <a:ext cx="11092688" cy="63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6440" y="381000"/>
            <a:ext cx="608075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سوم: ابزارهای تحلیل و نگارش پژوهش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3960114" y="384048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72916" y="1069340"/>
            <a:ext cx="11331417" cy="1546228"/>
          </a:xfrm>
          <a:custGeom>
            <a:avLst/>
            <a:gdLst/>
            <a:ahLst/>
            <a:cxnLst/>
            <a:rect l="l" t="t" r="r" b="b"/>
            <a:pathLst>
              <a:path w="10079228" h="1735328">
                <a:moveTo>
                  <a:pt x="152397" y="0"/>
                </a:moveTo>
                <a:lnTo>
                  <a:pt x="9926831" y="0"/>
                </a:lnTo>
                <a:cubicBezTo>
                  <a:pt x="10010998" y="0"/>
                  <a:pt x="10079228" y="68230"/>
                  <a:pt x="10079228" y="152397"/>
                </a:cubicBezTo>
                <a:lnTo>
                  <a:pt x="10079228" y="1582931"/>
                </a:lnTo>
                <a:cubicBezTo>
                  <a:pt x="10079228" y="1667098"/>
                  <a:pt x="10010998" y="1735328"/>
                  <a:pt x="9926831" y="1735328"/>
                </a:cubicBezTo>
                <a:lnTo>
                  <a:pt x="152397" y="1735328"/>
                </a:lnTo>
                <a:cubicBezTo>
                  <a:pt x="68287" y="1735328"/>
                  <a:pt x="0" y="1667041"/>
                  <a:pt x="0" y="1582931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505438" y="116967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97135"/>
                </a:moveTo>
                <a:lnTo>
                  <a:pt x="127595" y="139849"/>
                </a:lnTo>
                <a:cubicBezTo>
                  <a:pt x="132457" y="141833"/>
                  <a:pt x="137616" y="142875"/>
                  <a:pt x="142875" y="142875"/>
                </a:cubicBezTo>
                <a:cubicBezTo>
                  <a:pt x="148134" y="142875"/>
                  <a:pt x="153293" y="141833"/>
                  <a:pt x="158155" y="139849"/>
                </a:cubicBezTo>
                <a:lnTo>
                  <a:pt x="278408" y="90339"/>
                </a:lnTo>
                <a:cubicBezTo>
                  <a:pt x="282873" y="88503"/>
                  <a:pt x="285750" y="84187"/>
                  <a:pt x="285750" y="79375"/>
                </a:cubicBezTo>
                <a:cubicBezTo>
                  <a:pt x="285750" y="74563"/>
                  <a:pt x="282873" y="70247"/>
                  <a:pt x="278408" y="68411"/>
                </a:cubicBezTo>
                <a:lnTo>
                  <a:pt x="158155" y="18901"/>
                </a:lnTo>
                <a:cubicBezTo>
                  <a:pt x="153293" y="16917"/>
                  <a:pt x="148134" y="15875"/>
                  <a:pt x="142875" y="15875"/>
                </a:cubicBezTo>
                <a:cubicBezTo>
                  <a:pt x="137616" y="15875"/>
                  <a:pt x="132457" y="16917"/>
                  <a:pt x="127595" y="18901"/>
                </a:cubicBezTo>
                <a:lnTo>
                  <a:pt x="7342" y="68411"/>
                </a:lnTo>
                <a:cubicBezTo>
                  <a:pt x="2877" y="70247"/>
                  <a:pt x="0" y="74563"/>
                  <a:pt x="0" y="79375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cubicBezTo>
                  <a:pt x="18504" y="238125"/>
                  <a:pt x="23812" y="232817"/>
                  <a:pt x="23812" y="226219"/>
                </a:cubicBezTo>
                <a:lnTo>
                  <a:pt x="23812" y="97135"/>
                </a:lnTo>
                <a:close/>
                <a:moveTo>
                  <a:pt x="47625" y="132705"/>
                </a:moveTo>
                <a:lnTo>
                  <a:pt x="47625" y="190500"/>
                </a:lnTo>
                <a:cubicBezTo>
                  <a:pt x="47625" y="216793"/>
                  <a:pt x="90289" y="238125"/>
                  <a:pt x="142875" y="238125"/>
                </a:cubicBezTo>
                <a:cubicBezTo>
                  <a:pt x="195461" y="238125"/>
                  <a:pt x="238125" y="216793"/>
                  <a:pt x="238125" y="190500"/>
                </a:cubicBezTo>
                <a:lnTo>
                  <a:pt x="238125" y="132655"/>
                </a:lnTo>
                <a:lnTo>
                  <a:pt x="167233" y="161875"/>
                </a:lnTo>
                <a:cubicBezTo>
                  <a:pt x="159494" y="165050"/>
                  <a:pt x="151259" y="166687"/>
                  <a:pt x="142875" y="166687"/>
                </a:cubicBezTo>
                <a:cubicBezTo>
                  <a:pt x="134491" y="166687"/>
                  <a:pt x="126256" y="165050"/>
                  <a:pt x="118517" y="161875"/>
                </a:cubicBezTo>
                <a:lnTo>
                  <a:pt x="47625" y="132655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4365181" y="1155393"/>
            <a:ext cx="710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ChatGPT Edu چیست؟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08660" y="1590044"/>
            <a:ext cx="10998455" cy="5055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ChatGPT Edu نسخه‌ای ویژه از ChatGPT است که مخصوص </a:t>
            </a:r>
            <a:r>
              <a:rPr lang="en-US" sz="2400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محیط‌های آموزشی و تحقیقاتی </a:t>
            </a: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طراحی شده است.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9591" y="2204467"/>
            <a:ext cx="11245693" cy="4439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این نسخه امنیت بالاتر، حریم خصوصی بهتر و ویژگی‌های تخصصی برای اساتید و دانشجویان فراهم می‌کند.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78408" y="2682243"/>
            <a:ext cx="7025926" cy="2685290"/>
          </a:xfrm>
          <a:custGeom>
            <a:avLst/>
            <a:gdLst/>
            <a:ahLst/>
            <a:cxnLst/>
            <a:rect l="l" t="t" r="r" b="b"/>
            <a:pathLst>
              <a:path w="10079228" h="5050028">
                <a:moveTo>
                  <a:pt x="152410" y="0"/>
                </a:moveTo>
                <a:lnTo>
                  <a:pt x="9926818" y="0"/>
                </a:lnTo>
                <a:cubicBezTo>
                  <a:pt x="10010992" y="0"/>
                  <a:pt x="10079228" y="68236"/>
                  <a:pt x="10079228" y="152410"/>
                </a:cubicBezTo>
                <a:lnTo>
                  <a:pt x="10079228" y="4897618"/>
                </a:lnTo>
                <a:cubicBezTo>
                  <a:pt x="10079228" y="4981792"/>
                  <a:pt x="10010992" y="5050028"/>
                  <a:pt x="9926818" y="5050028"/>
                </a:cubicBezTo>
                <a:lnTo>
                  <a:pt x="152410" y="5050028"/>
                </a:lnTo>
                <a:cubicBezTo>
                  <a:pt x="68236" y="5050028"/>
                  <a:pt x="0" y="4981792"/>
                  <a:pt x="0" y="4897618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400360" y="2837687"/>
            <a:ext cx="7343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قابلیت‌های کلیدی برای اساتید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385804" y="321868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Shape 10"/>
          <p:cNvSpPr/>
          <p:nvPr/>
        </p:nvSpPr>
        <p:spPr>
          <a:xfrm>
            <a:off x="11438191" y="3285362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44450" y="33337"/>
                </a:moveTo>
                <a:cubicBezTo>
                  <a:pt x="44450" y="21079"/>
                  <a:pt x="54417" y="11112"/>
                  <a:pt x="66675" y="11112"/>
                </a:cubicBezTo>
                <a:lnTo>
                  <a:pt x="188913" y="11112"/>
                </a:lnTo>
                <a:cubicBezTo>
                  <a:pt x="201171" y="11112"/>
                  <a:pt x="211138" y="21079"/>
                  <a:pt x="211138" y="33337"/>
                </a:cubicBezTo>
                <a:lnTo>
                  <a:pt x="211138" y="116681"/>
                </a:lnTo>
                <a:lnTo>
                  <a:pt x="177800" y="116681"/>
                </a:lnTo>
                <a:lnTo>
                  <a:pt x="177800" y="111125"/>
                </a:lnTo>
                <a:cubicBezTo>
                  <a:pt x="177800" y="104978"/>
                  <a:pt x="172834" y="100013"/>
                  <a:pt x="166688" y="100013"/>
                </a:cubicBezTo>
                <a:lnTo>
                  <a:pt x="144463" y="100013"/>
                </a:lnTo>
                <a:cubicBezTo>
                  <a:pt x="138316" y="100013"/>
                  <a:pt x="133350" y="104978"/>
                  <a:pt x="133350" y="111125"/>
                </a:cubicBezTo>
                <a:lnTo>
                  <a:pt x="133350" y="116681"/>
                </a:lnTo>
                <a:lnTo>
                  <a:pt x="88518" y="116681"/>
                </a:lnTo>
                <a:cubicBezTo>
                  <a:pt x="92303" y="110153"/>
                  <a:pt x="94456" y="102548"/>
                  <a:pt x="94456" y="94456"/>
                </a:cubicBezTo>
                <a:cubicBezTo>
                  <a:pt x="94456" y="69905"/>
                  <a:pt x="74558" y="50006"/>
                  <a:pt x="50006" y="50006"/>
                </a:cubicBezTo>
                <a:cubicBezTo>
                  <a:pt x="48131" y="50006"/>
                  <a:pt x="46256" y="50110"/>
                  <a:pt x="44450" y="50354"/>
                </a:cubicBezTo>
                <a:lnTo>
                  <a:pt x="44450" y="33337"/>
                </a:lnTo>
                <a:close/>
                <a:moveTo>
                  <a:pt x="115639" y="155575"/>
                </a:moveTo>
                <a:cubicBezTo>
                  <a:pt x="113868" y="147171"/>
                  <a:pt x="109979" y="139566"/>
                  <a:pt x="104492" y="133350"/>
                </a:cubicBezTo>
                <a:lnTo>
                  <a:pt x="211138" y="133350"/>
                </a:lnTo>
                <a:cubicBezTo>
                  <a:pt x="211138" y="145608"/>
                  <a:pt x="201171" y="155575"/>
                  <a:pt x="188913" y="155575"/>
                </a:cubicBezTo>
                <a:lnTo>
                  <a:pt x="115639" y="155575"/>
                </a:lnTo>
                <a:close/>
                <a:moveTo>
                  <a:pt x="22225" y="94456"/>
                </a:moveTo>
                <a:cubicBezTo>
                  <a:pt x="22225" y="79123"/>
                  <a:pt x="34673" y="66675"/>
                  <a:pt x="50006" y="66675"/>
                </a:cubicBezTo>
                <a:cubicBezTo>
                  <a:pt x="65339" y="66675"/>
                  <a:pt x="77788" y="79123"/>
                  <a:pt x="77788" y="94456"/>
                </a:cubicBezTo>
                <a:cubicBezTo>
                  <a:pt x="77788" y="109789"/>
                  <a:pt x="65339" y="122238"/>
                  <a:pt x="50006" y="122238"/>
                </a:cubicBezTo>
                <a:cubicBezTo>
                  <a:pt x="34673" y="122238"/>
                  <a:pt x="22225" y="109789"/>
                  <a:pt x="22225" y="94456"/>
                </a:cubicBezTo>
                <a:close/>
                <a:moveTo>
                  <a:pt x="0" y="166688"/>
                </a:moveTo>
                <a:cubicBezTo>
                  <a:pt x="0" y="148282"/>
                  <a:pt x="14932" y="133350"/>
                  <a:pt x="33337" y="133350"/>
                </a:cubicBezTo>
                <a:lnTo>
                  <a:pt x="66675" y="133350"/>
                </a:lnTo>
                <a:cubicBezTo>
                  <a:pt x="85080" y="133350"/>
                  <a:pt x="100013" y="148282"/>
                  <a:pt x="100013" y="166688"/>
                </a:cubicBezTo>
                <a:cubicBezTo>
                  <a:pt x="100013" y="172834"/>
                  <a:pt x="95047" y="177800"/>
                  <a:pt x="88900" y="177800"/>
                </a:cubicBezTo>
                <a:lnTo>
                  <a:pt x="11112" y="177800"/>
                </a:lnTo>
                <a:cubicBezTo>
                  <a:pt x="4966" y="177800"/>
                  <a:pt x="0" y="172834"/>
                  <a:pt x="0" y="16668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8285952" y="3192666"/>
            <a:ext cx="3066324" cy="3046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طراحی درس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695055" y="3494455"/>
            <a:ext cx="1142697" cy="182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سرفصل و محتوا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702582" y="321868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6" name="Shape 14"/>
          <p:cNvSpPr/>
          <p:nvPr/>
        </p:nvSpPr>
        <p:spPr>
          <a:xfrm>
            <a:off x="7788307" y="328536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8139" y="11112"/>
                </a:moveTo>
                <a:lnTo>
                  <a:pt x="111125" y="11112"/>
                </a:lnTo>
                <a:cubicBezTo>
                  <a:pt x="123383" y="11112"/>
                  <a:pt x="133350" y="21079"/>
                  <a:pt x="133350" y="33337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33337"/>
                </a:lnTo>
                <a:cubicBezTo>
                  <a:pt x="0" y="21079"/>
                  <a:pt x="9967" y="11112"/>
                  <a:pt x="22225" y="11112"/>
                </a:cubicBezTo>
                <a:lnTo>
                  <a:pt x="25211" y="11112"/>
                </a:lnTo>
                <a:cubicBezTo>
                  <a:pt x="29031" y="4480"/>
                  <a:pt x="36220" y="0"/>
                  <a:pt x="44450" y="0"/>
                </a:cubicBezTo>
                <a:lnTo>
                  <a:pt x="88900" y="0"/>
                </a:lnTo>
                <a:cubicBezTo>
                  <a:pt x="97130" y="0"/>
                  <a:pt x="104319" y="4480"/>
                  <a:pt x="108139" y="11112"/>
                </a:cubicBezTo>
                <a:close/>
                <a:moveTo>
                  <a:pt x="86122" y="38894"/>
                </a:moveTo>
                <a:cubicBezTo>
                  <a:pt x="90741" y="38894"/>
                  <a:pt x="94456" y="35178"/>
                  <a:pt x="94456" y="30559"/>
                </a:cubicBezTo>
                <a:cubicBezTo>
                  <a:pt x="94456" y="25941"/>
                  <a:pt x="90741" y="22225"/>
                  <a:pt x="86122" y="22225"/>
                </a:cubicBezTo>
                <a:lnTo>
                  <a:pt x="47228" y="22225"/>
                </a:lnTo>
                <a:cubicBezTo>
                  <a:pt x="42609" y="22225"/>
                  <a:pt x="38894" y="25941"/>
                  <a:pt x="38894" y="30559"/>
                </a:cubicBezTo>
                <a:cubicBezTo>
                  <a:pt x="38894" y="35178"/>
                  <a:pt x="42609" y="38894"/>
                  <a:pt x="47228" y="38894"/>
                </a:cubicBezTo>
                <a:lnTo>
                  <a:pt x="86122" y="38894"/>
                </a:lnTo>
                <a:close/>
                <a:moveTo>
                  <a:pt x="95984" y="90532"/>
                </a:moveTo>
                <a:cubicBezTo>
                  <a:pt x="98415" y="86643"/>
                  <a:pt x="97234" y="81503"/>
                  <a:pt x="93345" y="79038"/>
                </a:cubicBezTo>
                <a:cubicBezTo>
                  <a:pt x="89456" y="76572"/>
                  <a:pt x="84316" y="77788"/>
                  <a:pt x="81851" y="81677"/>
                </a:cubicBezTo>
                <a:lnTo>
                  <a:pt x="60528" y="115813"/>
                </a:lnTo>
                <a:lnTo>
                  <a:pt x="51152" y="103312"/>
                </a:lnTo>
                <a:cubicBezTo>
                  <a:pt x="48374" y="99631"/>
                  <a:pt x="43165" y="98867"/>
                  <a:pt x="39484" y="101645"/>
                </a:cubicBezTo>
                <a:cubicBezTo>
                  <a:pt x="35803" y="104423"/>
                  <a:pt x="35039" y="109632"/>
                  <a:pt x="37817" y="113313"/>
                </a:cubicBezTo>
                <a:lnTo>
                  <a:pt x="54486" y="135538"/>
                </a:lnTo>
                <a:cubicBezTo>
                  <a:pt x="56118" y="137726"/>
                  <a:pt x="58757" y="138976"/>
                  <a:pt x="61501" y="138872"/>
                </a:cubicBezTo>
                <a:cubicBezTo>
                  <a:pt x="64244" y="138767"/>
                  <a:pt x="66744" y="137309"/>
                  <a:pt x="68203" y="134947"/>
                </a:cubicBezTo>
                <a:lnTo>
                  <a:pt x="95984" y="90497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7" name="Text 15"/>
          <p:cNvSpPr/>
          <p:nvPr/>
        </p:nvSpPr>
        <p:spPr>
          <a:xfrm>
            <a:off x="4897009" y="3111384"/>
            <a:ext cx="2763377" cy="401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طراحی سوالات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312619" y="3447286"/>
            <a:ext cx="1328717" cy="182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امتحان و تمرین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1385804" y="371398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0" name="Shape 18"/>
          <p:cNvSpPr/>
          <p:nvPr/>
        </p:nvSpPr>
        <p:spPr>
          <a:xfrm>
            <a:off x="11446526" y="378066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33350" y="50006"/>
                </a:moveTo>
                <a:cubicBezTo>
                  <a:pt x="133350" y="83760"/>
                  <a:pt x="103485" y="111125"/>
                  <a:pt x="66675" y="111125"/>
                </a:cubicBezTo>
                <a:cubicBezTo>
                  <a:pt x="57403" y="111125"/>
                  <a:pt x="48582" y="109389"/>
                  <a:pt x="40561" y="106263"/>
                </a:cubicBezTo>
                <a:lnTo>
                  <a:pt x="12224" y="121265"/>
                </a:lnTo>
                <a:cubicBezTo>
                  <a:pt x="8994" y="122967"/>
                  <a:pt x="5035" y="122376"/>
                  <a:pt x="2431" y="119807"/>
                </a:cubicBezTo>
                <a:cubicBezTo>
                  <a:pt x="-174" y="117237"/>
                  <a:pt x="-764" y="113243"/>
                  <a:pt x="972" y="110014"/>
                </a:cubicBezTo>
                <a:lnTo>
                  <a:pt x="13335" y="86678"/>
                </a:lnTo>
                <a:cubicBezTo>
                  <a:pt x="4966" y="76468"/>
                  <a:pt x="0" y="63758"/>
                  <a:pt x="0" y="50006"/>
                </a:cubicBezTo>
                <a:cubicBezTo>
                  <a:pt x="0" y="16252"/>
                  <a:pt x="29865" y="-11112"/>
                  <a:pt x="66675" y="-11112"/>
                </a:cubicBezTo>
                <a:cubicBezTo>
                  <a:pt x="103485" y="-11112"/>
                  <a:pt x="133350" y="16252"/>
                  <a:pt x="133350" y="50006"/>
                </a:cubicBezTo>
                <a:close/>
                <a:moveTo>
                  <a:pt x="133350" y="177800"/>
                </a:moveTo>
                <a:cubicBezTo>
                  <a:pt x="100672" y="177800"/>
                  <a:pt x="73481" y="156235"/>
                  <a:pt x="67786" y="127794"/>
                </a:cubicBezTo>
                <a:cubicBezTo>
                  <a:pt x="109458" y="127273"/>
                  <a:pt x="145678" y="97616"/>
                  <a:pt x="149671" y="57403"/>
                </a:cubicBezTo>
                <a:cubicBezTo>
                  <a:pt x="178599" y="64071"/>
                  <a:pt x="200025" y="88067"/>
                  <a:pt x="200025" y="116681"/>
                </a:cubicBezTo>
                <a:cubicBezTo>
                  <a:pt x="200025" y="130433"/>
                  <a:pt x="195059" y="143143"/>
                  <a:pt x="186690" y="153353"/>
                </a:cubicBezTo>
                <a:lnTo>
                  <a:pt x="199053" y="176689"/>
                </a:lnTo>
                <a:cubicBezTo>
                  <a:pt x="200754" y="179918"/>
                  <a:pt x="200164" y="183877"/>
                  <a:pt x="197594" y="186482"/>
                </a:cubicBezTo>
                <a:cubicBezTo>
                  <a:pt x="195024" y="189086"/>
                  <a:pt x="191031" y="189676"/>
                  <a:pt x="187801" y="187940"/>
                </a:cubicBezTo>
                <a:lnTo>
                  <a:pt x="159464" y="172938"/>
                </a:lnTo>
                <a:cubicBezTo>
                  <a:pt x="151443" y="176064"/>
                  <a:pt x="142622" y="177800"/>
                  <a:pt x="133350" y="17780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10102615" y="3713987"/>
            <a:ext cx="1248994" cy="27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بازخورد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649891" y="3942586"/>
            <a:ext cx="1682668" cy="3810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شخصی‌سازی شده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702582" y="3713987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50801" y="0"/>
                </a:moveTo>
                <a:lnTo>
                  <a:pt x="304799" y="0"/>
                </a:lnTo>
                <a:cubicBezTo>
                  <a:pt x="332856" y="0"/>
                  <a:pt x="355600" y="22744"/>
                  <a:pt x="355600" y="50801"/>
                </a:cubicBezTo>
                <a:lnTo>
                  <a:pt x="355600" y="304799"/>
                </a:lnTo>
                <a:cubicBezTo>
                  <a:pt x="355600" y="332856"/>
                  <a:pt x="332856" y="355600"/>
                  <a:pt x="304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4" name="Shape 22"/>
          <p:cNvSpPr/>
          <p:nvPr/>
        </p:nvSpPr>
        <p:spPr>
          <a:xfrm>
            <a:off x="7771638" y="378066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44463" y="72231"/>
                </a:moveTo>
                <a:cubicBezTo>
                  <a:pt x="144463" y="88171"/>
                  <a:pt x="139288" y="102895"/>
                  <a:pt x="130572" y="114841"/>
                </a:cubicBezTo>
                <a:lnTo>
                  <a:pt x="174536" y="158839"/>
                </a:lnTo>
                <a:cubicBezTo>
                  <a:pt x="178877" y="163180"/>
                  <a:pt x="178877" y="170230"/>
                  <a:pt x="174536" y="174570"/>
                </a:cubicBezTo>
                <a:cubicBezTo>
                  <a:pt x="170195" y="178911"/>
                  <a:pt x="163145" y="178911"/>
                  <a:pt x="158805" y="174570"/>
                </a:cubicBezTo>
                <a:lnTo>
                  <a:pt x="114841" y="130572"/>
                </a:lnTo>
                <a:cubicBezTo>
                  <a:pt x="102895" y="139288"/>
                  <a:pt x="88171" y="144463"/>
                  <a:pt x="72231" y="144463"/>
                </a:cubicBezTo>
                <a:cubicBezTo>
                  <a:pt x="32330" y="144463"/>
                  <a:pt x="0" y="112132"/>
                  <a:pt x="0" y="72231"/>
                </a:cubicBezTo>
                <a:cubicBezTo>
                  <a:pt x="0" y="32330"/>
                  <a:pt x="32330" y="0"/>
                  <a:pt x="72231" y="0"/>
                </a:cubicBezTo>
                <a:cubicBezTo>
                  <a:pt x="112132" y="0"/>
                  <a:pt x="144463" y="32330"/>
                  <a:pt x="144463" y="72231"/>
                </a:cubicBezTo>
                <a:close/>
                <a:moveTo>
                  <a:pt x="72231" y="122238"/>
                </a:moveTo>
                <a:cubicBezTo>
                  <a:pt x="99830" y="122238"/>
                  <a:pt x="122238" y="99830"/>
                  <a:pt x="122238" y="72231"/>
                </a:cubicBezTo>
                <a:cubicBezTo>
                  <a:pt x="122238" y="44632"/>
                  <a:pt x="99830" y="22225"/>
                  <a:pt x="72231" y="22225"/>
                </a:cubicBezTo>
                <a:cubicBezTo>
                  <a:pt x="44632" y="22225"/>
                  <a:pt x="22225" y="44632"/>
                  <a:pt x="22225" y="72231"/>
                </a:cubicBezTo>
                <a:cubicBezTo>
                  <a:pt x="22225" y="99830"/>
                  <a:pt x="44632" y="122238"/>
                  <a:pt x="72231" y="12223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5290740" y="3713987"/>
            <a:ext cx="2375743" cy="2735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پژوهش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575514" y="4183612"/>
            <a:ext cx="1023112" cy="1823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کمک در نگارش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4143" y="3063242"/>
            <a:ext cx="3701796" cy="1415796"/>
          </a:xfrm>
          <a:custGeom>
            <a:avLst/>
            <a:gdLst/>
            <a:ahLst/>
            <a:cxnLst/>
            <a:rect l="l" t="t" r="r" b="b"/>
            <a:pathLst>
              <a:path w="4935728" h="1887728">
                <a:moveTo>
                  <a:pt x="152396" y="0"/>
                </a:moveTo>
                <a:lnTo>
                  <a:pt x="4783332" y="0"/>
                </a:lnTo>
                <a:cubicBezTo>
                  <a:pt x="4867498" y="0"/>
                  <a:pt x="4935728" y="68230"/>
                  <a:pt x="4935728" y="152396"/>
                </a:cubicBezTo>
                <a:lnTo>
                  <a:pt x="4935728" y="1735332"/>
                </a:lnTo>
                <a:cubicBezTo>
                  <a:pt x="4935728" y="1819498"/>
                  <a:pt x="4867498" y="1887728"/>
                  <a:pt x="4783332" y="1887728"/>
                </a:cubicBezTo>
                <a:lnTo>
                  <a:pt x="152396" y="1887728"/>
                </a:lnTo>
                <a:cubicBezTo>
                  <a:pt x="68230" y="1887728"/>
                  <a:pt x="0" y="1819498"/>
                  <a:pt x="0" y="173533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539591" y="3218687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آمار استفاده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1748504" y="3542537"/>
            <a:ext cx="22455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اساتید راضی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39591" y="3599687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۸۹٪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539591" y="3828287"/>
            <a:ext cx="3390900" cy="76200"/>
          </a:xfrm>
          <a:custGeom>
            <a:avLst/>
            <a:gdLst/>
            <a:ahLst/>
            <a:cxnLst/>
            <a:rect l="l" t="t" r="r" b="b"/>
            <a:pathLst>
              <a:path w="4521200" h="101600">
                <a:moveTo>
                  <a:pt x="50800" y="0"/>
                </a:moveTo>
                <a:lnTo>
                  <a:pt x="4470400" y="0"/>
                </a:lnTo>
                <a:cubicBezTo>
                  <a:pt x="4498437" y="0"/>
                  <a:pt x="4521200" y="22763"/>
                  <a:pt x="4521200" y="50800"/>
                </a:cubicBezTo>
                <a:lnTo>
                  <a:pt x="4521200" y="50800"/>
                </a:lnTo>
                <a:cubicBezTo>
                  <a:pt x="4521200" y="78837"/>
                  <a:pt x="4498437" y="101600"/>
                  <a:pt x="4470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912686" y="3828287"/>
            <a:ext cx="3019425" cy="76200"/>
          </a:xfrm>
          <a:custGeom>
            <a:avLst/>
            <a:gdLst/>
            <a:ahLst/>
            <a:cxnLst/>
            <a:rect l="l" t="t" r="r" b="b"/>
            <a:pathLst>
              <a:path w="4025900" h="101600">
                <a:moveTo>
                  <a:pt x="50800" y="0"/>
                </a:moveTo>
                <a:lnTo>
                  <a:pt x="3975100" y="0"/>
                </a:lnTo>
                <a:cubicBezTo>
                  <a:pt x="4003137" y="0"/>
                  <a:pt x="4025900" y="22763"/>
                  <a:pt x="4025900" y="50800"/>
                </a:cubicBezTo>
                <a:lnTo>
                  <a:pt x="4025900" y="50800"/>
                </a:lnTo>
                <a:cubicBezTo>
                  <a:pt x="4025900" y="78837"/>
                  <a:pt x="4003137" y="101600"/>
                  <a:pt x="39751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3" name="Text 41"/>
          <p:cNvSpPr/>
          <p:nvPr/>
        </p:nvSpPr>
        <p:spPr>
          <a:xfrm>
            <a:off x="1899840" y="3938289"/>
            <a:ext cx="2136718" cy="3471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کاهش زمان آماده‌سازی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539591" y="4018787"/>
            <a:ext cx="295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1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۷۵٪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539591" y="4247387"/>
            <a:ext cx="3390900" cy="76200"/>
          </a:xfrm>
          <a:custGeom>
            <a:avLst/>
            <a:gdLst/>
            <a:ahLst/>
            <a:cxnLst/>
            <a:rect l="l" t="t" r="r" b="b"/>
            <a:pathLst>
              <a:path w="4521200" h="101600">
                <a:moveTo>
                  <a:pt x="50800" y="0"/>
                </a:moveTo>
                <a:lnTo>
                  <a:pt x="4470400" y="0"/>
                </a:lnTo>
                <a:cubicBezTo>
                  <a:pt x="4498437" y="0"/>
                  <a:pt x="4521200" y="22763"/>
                  <a:pt x="4521200" y="50800"/>
                </a:cubicBezTo>
                <a:lnTo>
                  <a:pt x="4521200" y="50800"/>
                </a:lnTo>
                <a:cubicBezTo>
                  <a:pt x="4521200" y="78837"/>
                  <a:pt x="4498437" y="101600"/>
                  <a:pt x="4470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1387507" y="4247387"/>
            <a:ext cx="2543175" cy="76200"/>
          </a:xfrm>
          <a:custGeom>
            <a:avLst/>
            <a:gdLst/>
            <a:ahLst/>
            <a:cxnLst/>
            <a:rect l="l" t="t" r="r" b="b"/>
            <a:pathLst>
              <a:path w="3390900" h="101600">
                <a:moveTo>
                  <a:pt x="50800" y="0"/>
                </a:moveTo>
                <a:lnTo>
                  <a:pt x="3340100" y="0"/>
                </a:lnTo>
                <a:cubicBezTo>
                  <a:pt x="3368137" y="0"/>
                  <a:pt x="3390900" y="22763"/>
                  <a:pt x="3390900" y="50800"/>
                </a:cubicBezTo>
                <a:lnTo>
                  <a:pt x="3390900" y="50800"/>
                </a:lnTo>
                <a:cubicBezTo>
                  <a:pt x="3390900" y="78837"/>
                  <a:pt x="3368137" y="101600"/>
                  <a:pt x="33401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7" name="Shape 45"/>
          <p:cNvSpPr/>
          <p:nvPr/>
        </p:nvSpPr>
        <p:spPr>
          <a:xfrm>
            <a:off x="2295525" y="4637537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2355723" y="4754882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۵۰۰+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2384298" y="5097782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دانشگاه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384143" y="4637537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444341" y="4754882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۱M+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472916" y="5097782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1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کاربر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5FD23159-9FA4-DD16-7192-DDCF2082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DF15-6597-34AD-C334-4578779D1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7A4C-AA2E-6C2D-74D3-3879BE7BE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28C45-2424-DA85-ADE6-E3AF8E9A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40" y="0"/>
            <a:ext cx="1009852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B3C8-14D4-3FDB-3BD0-5BBF662F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bio-equip.com/bd21df200e5785b642f2b097d8b30ad1b9c422ac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25" b="2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9431750" y="1643063"/>
            <a:ext cx="1751838" cy="533400"/>
          </a:xfrm>
          <a:custGeom>
            <a:avLst/>
            <a:gdLst/>
            <a:ahLst/>
            <a:cxnLst/>
            <a:rect l="l" t="t" r="r" b="b"/>
            <a:pathLst>
              <a:path w="2335784" h="711200">
                <a:moveTo>
                  <a:pt x="0" y="0"/>
                </a:moveTo>
                <a:lnTo>
                  <a:pt x="2335784" y="0"/>
                </a:lnTo>
                <a:lnTo>
                  <a:pt x="2335784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183588" y="1643063"/>
            <a:ext cx="36576" cy="533400"/>
          </a:xfrm>
          <a:custGeom>
            <a:avLst/>
            <a:gdLst/>
            <a:ahLst/>
            <a:cxnLst/>
            <a:rect l="l" t="t" r="r" b="b"/>
            <a:pathLst>
              <a:path w="48768" h="711200">
                <a:moveTo>
                  <a:pt x="0" y="0"/>
                </a:moveTo>
                <a:lnTo>
                  <a:pt x="48768" y="0"/>
                </a:lnTo>
                <a:lnTo>
                  <a:pt x="48768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3"/>
          <p:cNvSpPr/>
          <p:nvPr/>
        </p:nvSpPr>
        <p:spPr>
          <a:xfrm>
            <a:off x="9736550" y="1757363"/>
            <a:ext cx="123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بخش چهارم</a:t>
            </a:r>
            <a:endParaRPr lang="en-US" sz="1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000" y="2481263"/>
            <a:ext cx="11163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ابزارهای یادداشت‌برداری</a:t>
            </a:r>
            <a:endParaRPr lang="en-US" sz="12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و مدیریت دانش</a:t>
            </a:r>
            <a:endParaRPr lang="en-US" sz="1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372600" y="4500563"/>
            <a:ext cx="1828800" cy="381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9" name="Text 6"/>
          <p:cNvSpPr/>
          <p:nvPr/>
        </p:nvSpPr>
        <p:spPr>
          <a:xfrm>
            <a:off x="1040130" y="4843463"/>
            <a:ext cx="10275570" cy="8258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800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سازماندهی هوشمند منابع تحقیقاتی و یادگیری فعال با NotebookLM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4FC20A-320A-4B70-2356-F6D7662D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چهارم: ابزارهای یادداشت‌برداری و مدیریت دانش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4585431" y="324458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2400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فضایکار</a:t>
            </a: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هوشمند یادگیری و پژوهش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39591" y="977270"/>
            <a:ext cx="11242169" cy="1831143"/>
          </a:xfrm>
          <a:custGeom>
            <a:avLst/>
            <a:gdLst/>
            <a:ahLst/>
            <a:cxnLst/>
            <a:rect l="l" t="t" r="r" b="b"/>
            <a:pathLst>
              <a:path w="10079228" h="1735328">
                <a:moveTo>
                  <a:pt x="152397" y="0"/>
                </a:moveTo>
                <a:lnTo>
                  <a:pt x="9926831" y="0"/>
                </a:lnTo>
                <a:cubicBezTo>
                  <a:pt x="10010998" y="0"/>
                  <a:pt x="10079228" y="68230"/>
                  <a:pt x="10079228" y="152397"/>
                </a:cubicBezTo>
                <a:lnTo>
                  <a:pt x="10079228" y="1582931"/>
                </a:lnTo>
                <a:cubicBezTo>
                  <a:pt x="10079228" y="1667098"/>
                  <a:pt x="10010998" y="1735328"/>
                  <a:pt x="9926831" y="1735328"/>
                </a:cubicBezTo>
                <a:lnTo>
                  <a:pt x="152397" y="1735328"/>
                </a:lnTo>
                <a:cubicBezTo>
                  <a:pt x="68287" y="1735328"/>
                  <a:pt x="0" y="1667041"/>
                  <a:pt x="0" y="1582931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457719" y="134759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1219200" y="1311018"/>
            <a:ext cx="10105454" cy="14222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معرفی</a:t>
            </a: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: </a:t>
            </a:r>
            <a:r>
              <a:rPr lang="en-US" sz="2400" b="1" dirty="0" err="1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NotebookLM</a:t>
            </a:r>
            <a:endParaRPr lang="fa-IR" sz="2400" b="1" dirty="0">
              <a:latin typeface="Noto Sans SC" pitchFamily="34" charset="0"/>
              <a:ea typeface="Noto Sans SC" pitchFamily="34" charset="-122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NotebookLM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یک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فضای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کاری</a:t>
            </a: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b="1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هوشمند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که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توسط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گوگل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توسعه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یافته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و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اساس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منابع</a:t>
            </a:r>
            <a:r>
              <a:rPr lang="en-US" sz="2000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شما</a:t>
            </a:r>
            <a:r>
              <a:rPr lang="en-US" sz="2000" dirty="0">
                <a:highlight>
                  <a:srgbClr val="C0A06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پاسخ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می‌دهد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.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endParaRPr lang="en-US" sz="2000" dirty="0"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برخلاف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AI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عمومی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،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NotebookLM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فقط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با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اسناد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آپلودشده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شما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کار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می‌کند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،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امنیت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بالاتر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و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پاسخ‌های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دقیق‌تری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فراهم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می‌کند</a:t>
            </a: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.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42918" y="1672968"/>
            <a:ext cx="7702487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00360" y="2222871"/>
            <a:ext cx="7324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312658" y="2112756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-390049" y="1967721"/>
            <a:ext cx="3210687" cy="5973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0491" y="2470521"/>
            <a:ext cx="3448050" cy="9645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-58482" y="3245735"/>
            <a:ext cx="3448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302228" y="2971037"/>
            <a:ext cx="3448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384143" y="3672833"/>
            <a:ext cx="3701796" cy="1415796"/>
          </a:xfrm>
          <a:custGeom>
            <a:avLst/>
            <a:gdLst/>
            <a:ahLst/>
            <a:cxnLst/>
            <a:rect l="l" t="t" r="r" b="b"/>
            <a:pathLst>
              <a:path w="4935728" h="1887728">
                <a:moveTo>
                  <a:pt x="152396" y="0"/>
                </a:moveTo>
                <a:lnTo>
                  <a:pt x="4783332" y="0"/>
                </a:lnTo>
                <a:cubicBezTo>
                  <a:pt x="4867498" y="0"/>
                  <a:pt x="4935728" y="68230"/>
                  <a:pt x="4935728" y="152396"/>
                </a:cubicBezTo>
                <a:lnTo>
                  <a:pt x="4935728" y="1735332"/>
                </a:lnTo>
                <a:cubicBezTo>
                  <a:pt x="4935728" y="1819498"/>
                  <a:pt x="4867498" y="1887728"/>
                  <a:pt x="4783332" y="1887728"/>
                </a:cubicBezTo>
                <a:lnTo>
                  <a:pt x="152396" y="1887728"/>
                </a:lnTo>
                <a:cubicBezTo>
                  <a:pt x="68230" y="1887728"/>
                  <a:pt x="0" y="1819498"/>
                  <a:pt x="0" y="173533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539591" y="3828287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16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امنیت و حریم خصوصی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783330" y="4237862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0"/>
                </a:moveTo>
                <a:cubicBezTo>
                  <a:pt x="90497" y="0"/>
                  <a:pt x="92095" y="347"/>
                  <a:pt x="93553" y="1007"/>
                </a:cubicBezTo>
                <a:lnTo>
                  <a:pt x="158978" y="28754"/>
                </a:lnTo>
                <a:cubicBezTo>
                  <a:pt x="166618" y="31983"/>
                  <a:pt x="172313" y="39519"/>
                  <a:pt x="172278" y="48617"/>
                </a:cubicBezTo>
                <a:cubicBezTo>
                  <a:pt x="172105" y="83066"/>
                  <a:pt x="157936" y="146095"/>
                  <a:pt x="98103" y="174744"/>
                </a:cubicBezTo>
                <a:cubicBezTo>
                  <a:pt x="92303" y="177522"/>
                  <a:pt x="85566" y="177522"/>
                  <a:pt x="79767" y="174744"/>
                </a:cubicBezTo>
                <a:cubicBezTo>
                  <a:pt x="19898" y="146095"/>
                  <a:pt x="5765" y="83066"/>
                  <a:pt x="5591" y="48617"/>
                </a:cubicBezTo>
                <a:cubicBezTo>
                  <a:pt x="5556" y="39519"/>
                  <a:pt x="11251" y="31983"/>
                  <a:pt x="18891" y="28754"/>
                </a:cubicBezTo>
                <a:lnTo>
                  <a:pt x="84281" y="1007"/>
                </a:lnTo>
                <a:cubicBezTo>
                  <a:pt x="85740" y="347"/>
                  <a:pt x="87303" y="0"/>
                  <a:pt x="88900" y="0"/>
                </a:cubicBezTo>
                <a:close/>
                <a:moveTo>
                  <a:pt x="88900" y="23197"/>
                </a:moveTo>
                <a:lnTo>
                  <a:pt x="88900" y="154498"/>
                </a:lnTo>
                <a:cubicBezTo>
                  <a:pt x="136823" y="131301"/>
                  <a:pt x="149706" y="79906"/>
                  <a:pt x="150019" y="49138"/>
                </a:cubicBezTo>
                <a:lnTo>
                  <a:pt x="88900" y="23232"/>
                </a:lnTo>
                <a:lnTo>
                  <a:pt x="88900" y="23232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0" name="Text 38"/>
          <p:cNvSpPr/>
          <p:nvPr/>
        </p:nvSpPr>
        <p:spPr>
          <a:xfrm>
            <a:off x="347805" y="4279540"/>
            <a:ext cx="3356896" cy="8793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داده‌ها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برای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آموزش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مدل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استفاده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نمی‌شود</a:t>
            </a:r>
            <a:endParaRPr lang="en-US" dirty="0">
              <a:latin typeface="MiSans" pitchFamily="34" charset="0"/>
              <a:ea typeface="MiSans" pitchFamily="34" charset="-122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حفظ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حریم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خصوصی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کامل</a:t>
            </a:r>
            <a:endParaRPr lang="en-US" dirty="0">
              <a:latin typeface="MiSans" pitchFamily="34" charset="0"/>
              <a:ea typeface="MiSans" pitchFamily="34" charset="-122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کنترل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کامل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</a:t>
            </a: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3799999" y="4504562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44450" y="33337"/>
                </a:moveTo>
                <a:lnTo>
                  <a:pt x="44450" y="55563"/>
                </a:lnTo>
                <a:lnTo>
                  <a:pt x="88900" y="55563"/>
                </a:lnTo>
                <a:lnTo>
                  <a:pt x="88900" y="33337"/>
                </a:lnTo>
                <a:cubicBezTo>
                  <a:pt x="88900" y="21079"/>
                  <a:pt x="78933" y="11112"/>
                  <a:pt x="66675" y="11112"/>
                </a:cubicBezTo>
                <a:cubicBezTo>
                  <a:pt x="54417" y="11112"/>
                  <a:pt x="44450" y="21079"/>
                  <a:pt x="44450" y="33337"/>
                </a:cubicBezTo>
                <a:close/>
                <a:moveTo>
                  <a:pt x="22225" y="55563"/>
                </a:moveTo>
                <a:lnTo>
                  <a:pt x="22225" y="33337"/>
                </a:lnTo>
                <a:cubicBezTo>
                  <a:pt x="22225" y="8786"/>
                  <a:pt x="42123" y="-11112"/>
                  <a:pt x="66675" y="-11112"/>
                </a:cubicBezTo>
                <a:cubicBezTo>
                  <a:pt x="91227" y="-11112"/>
                  <a:pt x="111125" y="8786"/>
                  <a:pt x="111125" y="33337"/>
                </a:cubicBezTo>
                <a:lnTo>
                  <a:pt x="111125" y="55563"/>
                </a:lnTo>
                <a:cubicBezTo>
                  <a:pt x="123383" y="55563"/>
                  <a:pt x="133350" y="65529"/>
                  <a:pt x="133350" y="77788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77788"/>
                </a:lnTo>
                <a:cubicBezTo>
                  <a:pt x="0" y="65529"/>
                  <a:pt x="9967" y="55563"/>
                  <a:pt x="22225" y="55563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2" name="Text 40"/>
          <p:cNvSpPr/>
          <p:nvPr/>
        </p:nvSpPr>
        <p:spPr>
          <a:xfrm>
            <a:off x="2340578" y="4475987"/>
            <a:ext cx="1409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3774996" y="4771262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77788" y="86122"/>
                </a:moveTo>
                <a:cubicBezTo>
                  <a:pt x="100787" y="86122"/>
                  <a:pt x="119459" y="67449"/>
                  <a:pt x="119459" y="44450"/>
                </a:cubicBezTo>
                <a:cubicBezTo>
                  <a:pt x="119459" y="21451"/>
                  <a:pt x="100787" y="2778"/>
                  <a:pt x="77788" y="2778"/>
                </a:cubicBezTo>
                <a:cubicBezTo>
                  <a:pt x="54788" y="2778"/>
                  <a:pt x="36116" y="21451"/>
                  <a:pt x="36116" y="44450"/>
                </a:cubicBezTo>
                <a:cubicBezTo>
                  <a:pt x="36116" y="67449"/>
                  <a:pt x="54788" y="86122"/>
                  <a:pt x="77787" y="86122"/>
                </a:cubicBezTo>
                <a:close/>
                <a:moveTo>
                  <a:pt x="67474" y="105569"/>
                </a:moveTo>
                <a:cubicBezTo>
                  <a:pt x="33268" y="105569"/>
                  <a:pt x="5556" y="133281"/>
                  <a:pt x="5556" y="167486"/>
                </a:cubicBezTo>
                <a:cubicBezTo>
                  <a:pt x="5556" y="173181"/>
                  <a:pt x="10175" y="177800"/>
                  <a:pt x="15870" y="177800"/>
                </a:cubicBezTo>
                <a:lnTo>
                  <a:pt x="103207" y="177800"/>
                </a:lnTo>
                <a:cubicBezTo>
                  <a:pt x="90636" y="163006"/>
                  <a:pt x="83344" y="143942"/>
                  <a:pt x="83344" y="123765"/>
                </a:cubicBezTo>
                <a:lnTo>
                  <a:pt x="83344" y="112966"/>
                </a:lnTo>
                <a:cubicBezTo>
                  <a:pt x="83344" y="110430"/>
                  <a:pt x="83691" y="107930"/>
                  <a:pt x="84351" y="105569"/>
                </a:cubicBezTo>
                <a:lnTo>
                  <a:pt x="67474" y="105569"/>
                </a:lnTo>
                <a:close/>
                <a:moveTo>
                  <a:pt x="154637" y="169639"/>
                </a:moveTo>
                <a:lnTo>
                  <a:pt x="150019" y="171827"/>
                </a:lnTo>
                <a:lnTo>
                  <a:pt x="150019" y="106506"/>
                </a:lnTo>
                <a:lnTo>
                  <a:pt x="183356" y="117619"/>
                </a:lnTo>
                <a:lnTo>
                  <a:pt x="183356" y="124425"/>
                </a:lnTo>
                <a:cubicBezTo>
                  <a:pt x="183356" y="143803"/>
                  <a:pt x="172174" y="161409"/>
                  <a:pt x="154637" y="169674"/>
                </a:cubicBezTo>
                <a:close/>
                <a:moveTo>
                  <a:pt x="146511" y="90115"/>
                </a:moveTo>
                <a:lnTo>
                  <a:pt x="107618" y="103068"/>
                </a:lnTo>
                <a:cubicBezTo>
                  <a:pt x="103068" y="104596"/>
                  <a:pt x="100013" y="108833"/>
                  <a:pt x="100013" y="113625"/>
                </a:cubicBezTo>
                <a:lnTo>
                  <a:pt x="100013" y="124425"/>
                </a:lnTo>
                <a:cubicBezTo>
                  <a:pt x="100013" y="150262"/>
                  <a:pt x="114945" y="173772"/>
                  <a:pt x="138281" y="184745"/>
                </a:cubicBezTo>
                <a:lnTo>
                  <a:pt x="144706" y="187767"/>
                </a:lnTo>
                <a:cubicBezTo>
                  <a:pt x="146372" y="188531"/>
                  <a:pt x="148178" y="188947"/>
                  <a:pt x="149984" y="188947"/>
                </a:cubicBezTo>
                <a:cubicBezTo>
                  <a:pt x="151790" y="188947"/>
                  <a:pt x="153630" y="188531"/>
                  <a:pt x="155262" y="187767"/>
                </a:cubicBezTo>
                <a:lnTo>
                  <a:pt x="161687" y="184745"/>
                </a:lnTo>
                <a:cubicBezTo>
                  <a:pt x="185093" y="173737"/>
                  <a:pt x="200025" y="150227"/>
                  <a:pt x="200025" y="124391"/>
                </a:cubicBezTo>
                <a:lnTo>
                  <a:pt x="200025" y="113591"/>
                </a:lnTo>
                <a:cubicBezTo>
                  <a:pt x="200025" y="108798"/>
                  <a:pt x="196969" y="104562"/>
                  <a:pt x="192420" y="103034"/>
                </a:cubicBezTo>
                <a:lnTo>
                  <a:pt x="153526" y="90081"/>
                </a:lnTo>
                <a:cubicBezTo>
                  <a:pt x="151234" y="89317"/>
                  <a:pt x="148769" y="89317"/>
                  <a:pt x="146511" y="90081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44" name="Text 42"/>
          <p:cNvSpPr/>
          <p:nvPr/>
        </p:nvSpPr>
        <p:spPr>
          <a:xfrm>
            <a:off x="2676430" y="4742687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2295525" y="5883735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2355723" y="6001089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۲۰۲۳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2473071" y="6400800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05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انتشار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384143" y="5883735"/>
            <a:ext cx="1787271" cy="729996"/>
          </a:xfrm>
          <a:custGeom>
            <a:avLst/>
            <a:gdLst/>
            <a:ahLst/>
            <a:cxnLst/>
            <a:rect l="l" t="t" r="r" b="b"/>
            <a:pathLst>
              <a:path w="2383028" h="973328">
                <a:moveTo>
                  <a:pt x="152404" y="0"/>
                </a:moveTo>
                <a:lnTo>
                  <a:pt x="2230624" y="0"/>
                </a:lnTo>
                <a:cubicBezTo>
                  <a:pt x="2314795" y="0"/>
                  <a:pt x="2383028" y="68233"/>
                  <a:pt x="2383028" y="152404"/>
                </a:cubicBezTo>
                <a:lnTo>
                  <a:pt x="2383028" y="820924"/>
                </a:lnTo>
                <a:cubicBezTo>
                  <a:pt x="2383028" y="905095"/>
                  <a:pt x="2314795" y="973328"/>
                  <a:pt x="2230624" y="973328"/>
                </a:cubicBezTo>
                <a:lnTo>
                  <a:pt x="152404" y="973328"/>
                </a:lnTo>
                <a:cubicBezTo>
                  <a:pt x="68233" y="973328"/>
                  <a:pt x="0" y="905095"/>
                  <a:pt x="0" y="820924"/>
                </a:cubicBezTo>
                <a:lnTo>
                  <a:pt x="0" y="152404"/>
                </a:lnTo>
                <a:cubicBezTo>
                  <a:pt x="0" y="68233"/>
                  <a:pt x="68233" y="0"/>
                  <a:pt x="152404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444341" y="6001089"/>
            <a:ext cx="16668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۵۰+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381000" y="6381142"/>
            <a:ext cx="1609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10000"/>
              </a:lnSpc>
            </a:pPr>
            <a:r>
              <a:rPr lang="en-US" sz="16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زبان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77C281-6205-E343-564F-FAF184E842BE}"/>
              </a:ext>
            </a:extLst>
          </p:cNvPr>
          <p:cNvSpPr txBox="1"/>
          <p:nvPr/>
        </p:nvSpPr>
        <p:spPr>
          <a:xfrm>
            <a:off x="4617912" y="2929722"/>
            <a:ext cx="70303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None/>
            </a:pPr>
            <a:r>
              <a:rPr lang="en-US" sz="2200" b="1" dirty="0">
                <a:cs typeface="B Nazanin" panose="00000400000000000000" pitchFamily="2" charset="-78"/>
              </a:rPr>
              <a:t>– </a:t>
            </a:r>
            <a:r>
              <a:rPr lang="fa-IR" sz="2200" b="1" dirty="0">
                <a:cs typeface="B Nazanin" panose="00000400000000000000" pitchFamily="2" charset="-78"/>
              </a:rPr>
              <a:t>کاربردها:</a:t>
            </a:r>
            <a:endParaRPr lang="fa-IR" sz="2200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خلاصه‌سازی اسناد، مقالات و یادداشت‌ها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تولید مرور صوتی (پادکست‌مانند) و فایل ویدیویی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تحلیل کد و پروژه‌ها برای شناسایی الگوها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مدیریت جلسات و تبدیل یادداشت‌ها به ارائه‌ها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گفتگو با محتوا برای پاسخ به سؤالات دقیق</a:t>
            </a:r>
          </a:p>
          <a:p>
            <a:pPr algn="r" rtl="1">
              <a:buNone/>
            </a:pPr>
            <a:r>
              <a:rPr lang="en-US" sz="2200" b="1" dirty="0">
                <a:cs typeface="B Nazanin" panose="00000400000000000000" pitchFamily="2" charset="-78"/>
              </a:rPr>
              <a:t>– </a:t>
            </a:r>
            <a:r>
              <a:rPr lang="fa-IR" sz="2200" b="1" dirty="0">
                <a:cs typeface="B Nazanin" panose="00000400000000000000" pitchFamily="2" charset="-78"/>
              </a:rPr>
              <a:t>محدودیت‌ها:</a:t>
            </a:r>
            <a:endParaRPr lang="fa-IR" sz="2200" dirty="0">
              <a:cs typeface="B Nazanin" panose="00000400000000000000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حداکثر ۵۰ فایل با سقف ۵۰۰ هزار کلمه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وابستگی به کیفیت داده‌های ورودی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عدم پشتیبانی از اطلاعات محرمانه و برخی فرمت‌ها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چالش با اسناد بسیار پیچیده یا پروژه‌های بزرگ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FB58346-1A4A-9DEB-D560-762809464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6764-D478-78FB-719F-BD4B52AD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4345-607A-D836-F289-67A0E819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5" y="795606"/>
            <a:ext cx="9692640" cy="1325562"/>
          </a:xfrm>
        </p:spPr>
        <p:txBody>
          <a:bodyPr>
            <a:normAutofit/>
          </a:bodyPr>
          <a:lstStyle/>
          <a:p>
            <a:pPr algn="r"/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27E24-D3BF-6BFE-37E2-5F96EA60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EFC85-7631-7A6A-D949-8662EC85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95"/>
          <a:stretch>
            <a:fillRect/>
          </a:stretch>
        </p:blipFill>
        <p:spPr>
          <a:xfrm>
            <a:off x="317526" y="1259840"/>
            <a:ext cx="10862318" cy="47923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C2458-C6DB-275D-43F5-A44C419A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80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EF88-EC26-FFF3-B907-AC3BC2EE7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FE4E-F4E8-CECA-2C36-D803AE5A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5" y="795606"/>
            <a:ext cx="9692640" cy="1325562"/>
          </a:xfrm>
        </p:spPr>
        <p:txBody>
          <a:bodyPr>
            <a:normAutofit/>
          </a:bodyPr>
          <a:lstStyle/>
          <a:p>
            <a:pPr algn="r"/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9E977-23FE-2F86-4DC2-16900853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58D71-7CD8-DF78-EDA8-DFDEB8D9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9" y="677864"/>
            <a:ext cx="10084340" cy="55022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E30BF-69E7-B821-7831-4F80B9F6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7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1D0C3-9EED-E3FA-BDDB-FED9E8A5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B40407A-AE4F-C017-B9B6-20EC00B4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4" y="1138468"/>
            <a:ext cx="11005482" cy="5448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65E48E-BC17-7E21-7F21-41FCD365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74" y="15082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Google </a:t>
            </a:r>
            <a:r>
              <a:rPr lang="en-US" b="1" dirty="0" err="1"/>
              <a:t>NotebookLm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98C63-5443-850A-F30F-999CCF93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5572" y="149352"/>
            <a:ext cx="10855960" cy="460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2800" b="1" kern="0" spc="60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اول: آشنایی با اکوسیستم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9223" y="177800"/>
            <a:ext cx="703705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en-US" sz="27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تحول دیجیتال در تحقیقات دانشگاهی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840162" y="905066"/>
            <a:ext cx="5750430" cy="2169413"/>
          </a:xfrm>
          <a:custGeom>
            <a:avLst/>
            <a:gdLst/>
            <a:ahLst/>
            <a:cxnLst/>
            <a:rect l="l" t="t" r="r" b="b"/>
            <a:pathLst>
              <a:path w="7488428" h="2471928">
                <a:moveTo>
                  <a:pt x="152394" y="0"/>
                </a:moveTo>
                <a:lnTo>
                  <a:pt x="7336034" y="0"/>
                </a:lnTo>
                <a:cubicBezTo>
                  <a:pt x="7420199" y="0"/>
                  <a:pt x="7488428" y="68229"/>
                  <a:pt x="7488428" y="152394"/>
                </a:cubicBezTo>
                <a:lnTo>
                  <a:pt x="7488428" y="2319534"/>
                </a:lnTo>
                <a:cubicBezTo>
                  <a:pt x="7488428" y="2403699"/>
                  <a:pt x="7420199" y="2471928"/>
                  <a:pt x="7336034" y="2471928"/>
                </a:cubicBezTo>
                <a:lnTo>
                  <a:pt x="152394" y="2471928"/>
                </a:lnTo>
                <a:cubicBezTo>
                  <a:pt x="68229" y="2471928"/>
                  <a:pt x="0" y="2403699"/>
                  <a:pt x="0" y="2319534"/>
                </a:cubicBezTo>
                <a:lnTo>
                  <a:pt x="0" y="152394"/>
                </a:lnTo>
                <a:cubicBezTo>
                  <a:pt x="0" y="68286"/>
                  <a:pt x="68286" y="0"/>
                  <a:pt x="15239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04842" y="10819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6061011" y="1011748"/>
            <a:ext cx="5086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4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رشد بازار AI آکادمیک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6000369" y="1427866"/>
            <a:ext cx="5590223" cy="9023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fa-IR" dirty="0">
                <a:cs typeface="B Nazanin" panose="00000400000000000000" pitchFamily="2" charset="-78"/>
              </a:rPr>
              <a:t>بازار هوش مصنوعی در آموزش (شامل آموزش عالی) در حال رشد بسیار سریع، با نرخ رشد سالانه حدود ۳۰–۴۰٪ است و انتظار می‌رود تا اوایل دهه ۲۰۳۰ به ده‌ها میلیارد دلار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5941949" y="2532790"/>
            <a:ext cx="5458143" cy="4105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40000"/>
              </a:lnSpc>
            </a:pPr>
            <a:r>
              <a:rPr lang="en-US" sz="1600" b="1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این رشد انفجاری نشان می‌دهد که AI دیگر یک گزینه اختیاری نیست، بلکه یک ضرورت برای دانشگاه‌های مدرن است.</a:t>
            </a:r>
            <a:endParaRPr lang="en-US" sz="2000" b="1" dirty="0">
              <a:solidFill>
                <a:srgbClr val="C00000"/>
              </a:solidFill>
              <a:cs typeface="B Nazanin" panose="00000400000000000000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12341" y="3229927"/>
            <a:ext cx="5795610" cy="3478721"/>
          </a:xfrm>
          <a:custGeom>
            <a:avLst/>
            <a:gdLst/>
            <a:ahLst/>
            <a:cxnLst/>
            <a:rect l="l" t="t" r="r" b="b"/>
            <a:pathLst>
              <a:path w="7488428" h="2751328">
                <a:moveTo>
                  <a:pt x="152396" y="0"/>
                </a:moveTo>
                <a:lnTo>
                  <a:pt x="7336032" y="0"/>
                </a:lnTo>
                <a:cubicBezTo>
                  <a:pt x="7420198" y="0"/>
                  <a:pt x="7488428" y="68230"/>
                  <a:pt x="7488428" y="152396"/>
                </a:cubicBezTo>
                <a:lnTo>
                  <a:pt x="7488428" y="2598932"/>
                </a:lnTo>
                <a:cubicBezTo>
                  <a:pt x="7488428" y="2683098"/>
                  <a:pt x="7420198" y="2751328"/>
                  <a:pt x="7336032" y="2751328"/>
                </a:cubicBezTo>
                <a:lnTo>
                  <a:pt x="152396" y="2751328"/>
                </a:lnTo>
                <a:cubicBezTo>
                  <a:pt x="68230" y="2751328"/>
                  <a:pt x="0" y="2683098"/>
                  <a:pt x="0" y="2598932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387846" y="3319081"/>
            <a:ext cx="532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8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روش‌های سنتی در مقابل مدرن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64022" y="905066"/>
            <a:ext cx="5628291" cy="4523803"/>
          </a:xfrm>
          <a:custGeom>
            <a:avLst/>
            <a:gdLst/>
            <a:ahLst/>
            <a:cxnLst/>
            <a:rect l="l" t="t" r="r" b="b"/>
            <a:pathLst>
              <a:path w="7488428" h="5608828">
                <a:moveTo>
                  <a:pt x="152392" y="0"/>
                </a:moveTo>
                <a:lnTo>
                  <a:pt x="7336036" y="0"/>
                </a:lnTo>
                <a:cubicBezTo>
                  <a:pt x="7420200" y="0"/>
                  <a:pt x="7488428" y="68228"/>
                  <a:pt x="7488428" y="152392"/>
                </a:cubicBezTo>
                <a:lnTo>
                  <a:pt x="7488428" y="5456436"/>
                </a:lnTo>
                <a:cubicBezTo>
                  <a:pt x="7488428" y="5540600"/>
                  <a:pt x="7420200" y="5608828"/>
                  <a:pt x="7336036" y="5608828"/>
                </a:cubicBezTo>
                <a:lnTo>
                  <a:pt x="152392" y="5608828"/>
                </a:lnTo>
                <a:cubicBezTo>
                  <a:pt x="68228" y="5608828"/>
                  <a:pt x="0" y="5540600"/>
                  <a:pt x="0" y="5456436"/>
                </a:cubicBezTo>
                <a:lnTo>
                  <a:pt x="0" y="152392"/>
                </a:lnTo>
                <a:cubicBezTo>
                  <a:pt x="0" y="68285"/>
                  <a:pt x="68285" y="0"/>
                  <a:pt x="152392" y="0"/>
                </a:cubicBezTo>
                <a:close/>
              </a:path>
            </a:pathLst>
          </a:custGeom>
          <a:solidFill>
            <a:schemeClr val="bg2">
              <a:lumMod val="10000"/>
              <a:alpha val="30196"/>
            </a:scheme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164022" y="1360423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پنج ابزار کلیدی این ارائه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21" name="Image 0" descr="https://kimi-img.moonshot.cn/pub/slides/25-12-21-02:41:13-d53erieuvalrgg991qog.png"/>
          <p:cNvPicPr>
            <a:picLocks noChangeAspect="1"/>
          </p:cNvPicPr>
          <p:nvPr/>
        </p:nvPicPr>
        <p:blipFill>
          <a:blip r:embed="rId3"/>
          <a:srcRect l="39" r="39"/>
          <a:stretch/>
        </p:blipFill>
        <p:spPr>
          <a:xfrm>
            <a:off x="522129" y="2125869"/>
            <a:ext cx="5127534" cy="2577575"/>
          </a:xfrm>
          <a:prstGeom prst="roundRect">
            <a:avLst>
              <a:gd name="adj" fmla="val 0"/>
            </a:avLst>
          </a:prstGeom>
        </p:spPr>
      </p:pic>
      <p:sp>
        <p:nvSpPr>
          <p:cNvPr id="22" name="Shape 19"/>
          <p:cNvSpPr/>
          <p:nvPr/>
        </p:nvSpPr>
        <p:spPr>
          <a:xfrm>
            <a:off x="3251073" y="5591556"/>
            <a:ext cx="2749296" cy="882396"/>
          </a:xfrm>
          <a:custGeom>
            <a:avLst/>
            <a:gdLst/>
            <a:ahLst/>
            <a:cxnLst/>
            <a:rect l="l" t="t" r="r" b="b"/>
            <a:pathLst>
              <a:path w="3665728" h="1176528">
                <a:moveTo>
                  <a:pt x="152396" y="0"/>
                </a:moveTo>
                <a:lnTo>
                  <a:pt x="3513332" y="0"/>
                </a:lnTo>
                <a:cubicBezTo>
                  <a:pt x="3597442" y="0"/>
                  <a:pt x="3665728" y="68286"/>
                  <a:pt x="3665728" y="152396"/>
                </a:cubicBezTo>
                <a:lnTo>
                  <a:pt x="3665728" y="1024132"/>
                </a:lnTo>
                <a:cubicBezTo>
                  <a:pt x="3665728" y="1108298"/>
                  <a:pt x="3597498" y="1176528"/>
                  <a:pt x="3513332" y="1176528"/>
                </a:cubicBezTo>
                <a:lnTo>
                  <a:pt x="152396" y="1176528"/>
                </a:lnTo>
                <a:cubicBezTo>
                  <a:pt x="68286" y="1176528"/>
                  <a:pt x="0" y="1108242"/>
                  <a:pt x="0" y="102413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3335085" y="5747003"/>
            <a:ext cx="250507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۷۵٪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3373184" y="6128003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کاهش زمان جستجوی ادبیات</a:t>
            </a:r>
            <a:endParaRPr lang="en-US" sz="2000" dirty="0">
              <a:solidFill>
                <a:srgbClr val="C00000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384048" y="5591556"/>
            <a:ext cx="2749296" cy="882396"/>
          </a:xfrm>
          <a:custGeom>
            <a:avLst/>
            <a:gdLst/>
            <a:ahLst/>
            <a:cxnLst/>
            <a:rect l="l" t="t" r="r" b="b"/>
            <a:pathLst>
              <a:path w="3665728" h="1176528">
                <a:moveTo>
                  <a:pt x="152396" y="0"/>
                </a:moveTo>
                <a:lnTo>
                  <a:pt x="3513332" y="0"/>
                </a:lnTo>
                <a:cubicBezTo>
                  <a:pt x="3597442" y="0"/>
                  <a:pt x="3665728" y="68286"/>
                  <a:pt x="3665728" y="152396"/>
                </a:cubicBezTo>
                <a:lnTo>
                  <a:pt x="3665728" y="1024132"/>
                </a:lnTo>
                <a:cubicBezTo>
                  <a:pt x="3665728" y="1108298"/>
                  <a:pt x="3597498" y="1176528"/>
                  <a:pt x="3513332" y="1176528"/>
                </a:cubicBezTo>
                <a:lnTo>
                  <a:pt x="152396" y="1176528"/>
                </a:lnTo>
                <a:cubicBezTo>
                  <a:pt x="68286" y="1176528"/>
                  <a:pt x="0" y="1108242"/>
                  <a:pt x="0" y="1024132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468059" y="5747003"/>
            <a:ext cx="25812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۶۰٪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506159" y="6128003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600" dirty="0">
                <a:solidFill>
                  <a:srgbClr val="C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افزایش بهره‌وری تحقیقاتی</a:t>
            </a:r>
            <a:endParaRPr lang="en-US" sz="2000" dirty="0">
              <a:solidFill>
                <a:srgbClr val="C00000"/>
              </a:solidFill>
              <a:cs typeface="B Nazanin" panose="000004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CD823A-5542-AC6B-314C-0C20CF4A83CA}"/>
              </a:ext>
            </a:extLst>
          </p:cNvPr>
          <p:cNvSpPr txBox="1"/>
          <p:nvPr/>
        </p:nvSpPr>
        <p:spPr>
          <a:xfrm>
            <a:off x="6444511" y="3627703"/>
            <a:ext cx="537541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جستجوی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ادبیات</a:t>
            </a:r>
            <a:r>
              <a:rPr lang="en-US" sz="2000" dirty="0">
                <a:cs typeface="B Nazanin" panose="00000400000000000000" pitchFamily="2" charset="-78"/>
              </a:rPr>
              <a:t>: </a:t>
            </a:r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سنتی</a:t>
            </a:r>
            <a:r>
              <a:rPr lang="en-US" sz="2000" dirty="0">
                <a:cs typeface="B Nazanin" panose="00000400000000000000" pitchFamily="2" charset="-78"/>
              </a:rPr>
              <a:t>: ۸–۱۲ </a:t>
            </a:r>
            <a:r>
              <a:rPr lang="en-US" sz="2000" dirty="0" err="1">
                <a:cs typeface="B Nazanin" panose="00000400000000000000" pitchFamily="2" charset="-78"/>
              </a:rPr>
              <a:t>هفته</a:t>
            </a:r>
            <a:r>
              <a:rPr lang="en-US" sz="2000" dirty="0">
                <a:cs typeface="B Nazanin" panose="00000400000000000000" pitchFamily="2" charset="-78"/>
              </a:rPr>
              <a:t>  -</a:t>
            </a:r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مدرن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مبتنی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بر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هوش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مصنوعی</a:t>
            </a:r>
            <a:r>
              <a:rPr lang="en-US" sz="2000" dirty="0">
                <a:cs typeface="B Nazanin" panose="00000400000000000000" pitchFamily="2" charset="-78"/>
              </a:rPr>
              <a:t>: ۲–۳ </a:t>
            </a:r>
            <a:r>
              <a:rPr lang="en-US" sz="2000" dirty="0" err="1">
                <a:cs typeface="B Nazanin" panose="00000400000000000000" pitchFamily="2" charset="-78"/>
              </a:rPr>
              <a:t>هفته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تحلیل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مقالات</a:t>
            </a:r>
            <a:r>
              <a:rPr lang="en-US" sz="2000" dirty="0">
                <a:cs typeface="B Nazanin" panose="00000400000000000000" pitchFamily="2" charset="-78"/>
              </a:rPr>
              <a:t>: </a:t>
            </a:r>
          </a:p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سنتی</a:t>
            </a:r>
            <a:r>
              <a:rPr lang="en-US" sz="2000" dirty="0">
                <a:cs typeface="B Nazanin" panose="00000400000000000000" pitchFamily="2" charset="-78"/>
              </a:rPr>
              <a:t>: ۲–۳ </a:t>
            </a:r>
            <a:r>
              <a:rPr lang="en-US" sz="2000" dirty="0" err="1">
                <a:cs typeface="B Nazanin" panose="00000400000000000000" pitchFamily="2" charset="-78"/>
              </a:rPr>
              <a:t>روز</a:t>
            </a:r>
            <a:r>
              <a:rPr lang="en-US" sz="2000" dirty="0">
                <a:cs typeface="B Nazanin" panose="00000400000000000000" pitchFamily="2" charset="-78"/>
              </a:rPr>
              <a:t>- </a:t>
            </a:r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مدرن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مبتنی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بر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هوش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مصنوعی</a:t>
            </a:r>
            <a:r>
              <a:rPr lang="en-US" sz="2000" dirty="0">
                <a:cs typeface="B Nazanin" panose="00000400000000000000" pitchFamily="2" charset="-78"/>
              </a:rPr>
              <a:t>: ۲–۳ </a:t>
            </a:r>
            <a:r>
              <a:rPr lang="en-US" sz="2000" dirty="0" err="1">
                <a:cs typeface="B Nazanin" panose="00000400000000000000" pitchFamily="2" charset="-78"/>
              </a:rPr>
              <a:t>ساعت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نگارش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اولیه</a:t>
            </a:r>
            <a:r>
              <a:rPr lang="en-US" sz="2000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سنتی</a:t>
            </a:r>
            <a:r>
              <a:rPr lang="en-US" sz="2000" dirty="0">
                <a:cs typeface="B Nazanin" panose="00000400000000000000" pitchFamily="2" charset="-78"/>
              </a:rPr>
              <a:t>: ۴–۶ </a:t>
            </a:r>
            <a:r>
              <a:rPr lang="en-US" sz="2000" dirty="0" err="1">
                <a:cs typeface="B Nazanin" panose="00000400000000000000" pitchFamily="2" charset="-78"/>
              </a:rPr>
              <a:t>هفته</a:t>
            </a:r>
            <a:r>
              <a:rPr lang="en-US" sz="2000" dirty="0">
                <a:cs typeface="B Nazanin" panose="00000400000000000000" pitchFamily="2" charset="-78"/>
              </a:rPr>
              <a:t>- </a:t>
            </a:r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مدرن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مبتنی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بر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هوش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مصنوعی</a:t>
            </a:r>
            <a:r>
              <a:rPr lang="en-US" sz="2000" dirty="0">
                <a:cs typeface="B Nazanin" panose="00000400000000000000" pitchFamily="2" charset="-78"/>
              </a:rPr>
              <a:t>: ۱ </a:t>
            </a:r>
            <a:r>
              <a:rPr lang="en-US" sz="2000" dirty="0" err="1">
                <a:cs typeface="B Nazanin" panose="00000400000000000000" pitchFamily="2" charset="-78"/>
              </a:rPr>
              <a:t>هفته</a:t>
            </a:r>
            <a:endParaRPr lang="en-US" sz="2000" dirty="0">
              <a:cs typeface="B Nazanin" panose="00000400000000000000" pitchFamily="2" charset="-78"/>
            </a:endParaRPr>
          </a:p>
          <a:p>
            <a:pPr algn="r" rtl="1"/>
            <a:r>
              <a:rPr lang="en-US" sz="2000" dirty="0" err="1">
                <a:cs typeface="B Nazanin" panose="00000400000000000000" pitchFamily="2" charset="-78"/>
              </a:rPr>
              <a:t>طراحی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درس:روش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سنتی</a:t>
            </a:r>
            <a:r>
              <a:rPr lang="en-US" sz="2000" dirty="0">
                <a:cs typeface="B Nazanin" panose="00000400000000000000" pitchFamily="2" charset="-78"/>
              </a:rPr>
              <a:t>: ۲–۳ </a:t>
            </a:r>
            <a:r>
              <a:rPr lang="en-US" sz="2000" dirty="0" err="1">
                <a:cs typeface="B Nazanin" panose="00000400000000000000" pitchFamily="2" charset="-78"/>
              </a:rPr>
              <a:t>روز</a:t>
            </a:r>
            <a:r>
              <a:rPr lang="fa-IR" sz="2000" dirty="0">
                <a:cs typeface="B Nazanin" panose="00000400000000000000" pitchFamily="2" charset="-78"/>
              </a:rPr>
              <a:t> - </a:t>
            </a:r>
            <a:r>
              <a:rPr lang="en-US" sz="2000" dirty="0" err="1">
                <a:cs typeface="B Nazanin" panose="00000400000000000000" pitchFamily="2" charset="-78"/>
              </a:rPr>
              <a:t>روش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مدرن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مبتنی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بر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هوش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cs typeface="B Nazanin" panose="00000400000000000000" pitchFamily="2" charset="-78"/>
              </a:rPr>
              <a:t>مصنوعی</a:t>
            </a:r>
            <a:r>
              <a:rPr lang="en-US" sz="2000" dirty="0">
                <a:cs typeface="B Nazanin" panose="00000400000000000000" pitchFamily="2" charset="-78"/>
              </a:rPr>
              <a:t>: ۴–۶ </a:t>
            </a:r>
            <a:r>
              <a:rPr lang="en-US" sz="2000" dirty="0" err="1">
                <a:cs typeface="B Nazanin" panose="00000400000000000000" pitchFamily="2" charset="-78"/>
              </a:rPr>
              <a:t>ساعت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D5B62F0-F88D-7147-2ED6-843E56FD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F00A-868E-7F7F-82CE-B8999F9A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D266-5F85-8DCE-1459-240FAECD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4D1212-51FD-37E4-6AC7-F8DE7E8BE4CA}"/>
              </a:ext>
            </a:extLst>
          </p:cNvPr>
          <p:cNvSpPr txBox="1"/>
          <p:nvPr/>
        </p:nvSpPr>
        <p:spPr>
          <a:xfrm>
            <a:off x="2155786" y="649224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Google </a:t>
            </a:r>
            <a:r>
              <a:rPr lang="en-US" b="1" dirty="0" err="1"/>
              <a:t>NotebookLm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F68DE-C8AA-CC86-700B-E102F019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D8070-6E20-B5D5-3F67-F702E6E9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6" y="180287"/>
            <a:ext cx="11204522" cy="631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8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F00A-868E-7F7F-82CE-B8999F9A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Podcast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D266-5F85-8DCE-1459-240FAECD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D5FAB-9BA9-E68F-37EA-31800206C97B}"/>
              </a:ext>
            </a:extLst>
          </p:cNvPr>
          <p:cNvSpPr txBox="1"/>
          <p:nvPr/>
        </p:nvSpPr>
        <p:spPr>
          <a:xfrm>
            <a:off x="1970591" y="640312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Google </a:t>
            </a:r>
            <a:r>
              <a:rPr lang="en-US" b="1" dirty="0" err="1"/>
              <a:t>NotebookLm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6CC00-EA14-E245-7615-3F6D998EE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3DA4F7-B52A-7D8A-BB22-9F9129FA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59" y="2006002"/>
            <a:ext cx="7864522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9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F00A-868E-7F7F-82CE-B8999F9A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AD266-5F85-8DCE-1459-240FAECD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9C3355-073B-D4DC-1916-BDCEDAA7D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5" y="786551"/>
            <a:ext cx="10222693" cy="570568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A5E795-CF04-D7F5-5E27-BEA4F45BFAE0}"/>
              </a:ext>
            </a:extLst>
          </p:cNvPr>
          <p:cNvSpPr txBox="1"/>
          <p:nvPr/>
        </p:nvSpPr>
        <p:spPr>
          <a:xfrm>
            <a:off x="328915" y="36576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Google </a:t>
            </a:r>
            <a:r>
              <a:rPr lang="en-US" b="1" dirty="0" err="1"/>
              <a:t>NotebookLm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4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87609-ABFF-3AED-76C2-E1A4E502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9DF4-C92C-4956-47A9-C4C3EF19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6000" dirty="0"/>
              <a:t>خطرات استفاده از هوش مصنوعی</a:t>
            </a:r>
            <a:endParaRPr lang="en-US" sz="6000" dirty="0"/>
          </a:p>
        </p:txBody>
      </p:sp>
      <p:sp>
        <p:nvSpPr>
          <p:cNvPr id="5" name="Text 30">
            <a:extLst>
              <a:ext uri="{FF2B5EF4-FFF2-40B4-BE49-F238E27FC236}">
                <a16:creationId xmlns:a16="http://schemas.microsoft.com/office/drawing/2014/main" id="{ECBF01E2-8D74-0A3F-E45C-2DC645251C4D}"/>
              </a:ext>
            </a:extLst>
          </p:cNvPr>
          <p:cNvSpPr/>
          <p:nvPr/>
        </p:nvSpPr>
        <p:spPr>
          <a:xfrm>
            <a:off x="4335202" y="2578042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خطای استناد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6" name="Text 31">
            <a:extLst>
              <a:ext uri="{FF2B5EF4-FFF2-40B4-BE49-F238E27FC236}">
                <a16:creationId xmlns:a16="http://schemas.microsoft.com/office/drawing/2014/main" id="{EC7168CC-EE8A-9682-7F06-30F11ACAF062}"/>
              </a:ext>
            </a:extLst>
          </p:cNvPr>
          <p:cNvSpPr/>
          <p:nvPr/>
        </p:nvSpPr>
        <p:spPr>
          <a:xfrm>
            <a:off x="1988792" y="2708636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ممکن است منابع اشتباه یا ساختگی تولید کند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7" name="Text 34">
            <a:extLst>
              <a:ext uri="{FF2B5EF4-FFF2-40B4-BE49-F238E27FC236}">
                <a16:creationId xmlns:a16="http://schemas.microsoft.com/office/drawing/2014/main" id="{68205651-B3A1-358C-910F-0011F6E11FC7}"/>
              </a:ext>
            </a:extLst>
          </p:cNvPr>
          <p:cNvSpPr/>
          <p:nvPr/>
        </p:nvSpPr>
        <p:spPr>
          <a:xfrm>
            <a:off x="4335202" y="3361614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از دست دادن ظرایف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8" name="Text 35">
            <a:extLst>
              <a:ext uri="{FF2B5EF4-FFF2-40B4-BE49-F238E27FC236}">
                <a16:creationId xmlns:a16="http://schemas.microsoft.com/office/drawing/2014/main" id="{78597F24-21C1-CC12-27F7-002389BB721A}"/>
              </a:ext>
            </a:extLst>
          </p:cNvPr>
          <p:cNvSpPr/>
          <p:nvPr/>
        </p:nvSpPr>
        <p:spPr>
          <a:xfrm>
            <a:off x="2026892" y="3763427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خلاصه‌سازی ممکن است نکات ظریف را از دست بدهد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9" name="Text 38">
            <a:extLst>
              <a:ext uri="{FF2B5EF4-FFF2-40B4-BE49-F238E27FC236}">
                <a16:creationId xmlns:a16="http://schemas.microsoft.com/office/drawing/2014/main" id="{313C0F3E-F49A-110B-F670-B8E1EC6EA448}"/>
              </a:ext>
            </a:extLst>
          </p:cNvPr>
          <p:cNvSpPr/>
          <p:nvPr/>
        </p:nvSpPr>
        <p:spPr>
          <a:xfrm>
            <a:off x="4335202" y="4145185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تفکر انتقادی کمتر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0" name="Text 39">
            <a:extLst>
              <a:ext uri="{FF2B5EF4-FFF2-40B4-BE49-F238E27FC236}">
                <a16:creationId xmlns:a16="http://schemas.microsoft.com/office/drawing/2014/main" id="{92B5A7B2-0454-F921-1217-B1D59D7F8F7B}"/>
              </a:ext>
            </a:extLst>
          </p:cNvPr>
          <p:cNvSpPr/>
          <p:nvPr/>
        </p:nvSpPr>
        <p:spPr>
          <a:xfrm>
            <a:off x="2061182" y="4369062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خطر پذیرش منفعلانه پاسخ‌ها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1" name="Shape 40">
            <a:extLst>
              <a:ext uri="{FF2B5EF4-FFF2-40B4-BE49-F238E27FC236}">
                <a16:creationId xmlns:a16="http://schemas.microsoft.com/office/drawing/2014/main" id="{B18987AA-CC2D-7A08-D087-0C48ED4CE8B4}"/>
              </a:ext>
            </a:extLst>
          </p:cNvPr>
          <p:cNvSpPr/>
          <p:nvPr/>
        </p:nvSpPr>
        <p:spPr>
          <a:xfrm>
            <a:off x="2845877" y="933288"/>
            <a:ext cx="8416290" cy="841129"/>
          </a:xfrm>
          <a:custGeom>
            <a:avLst/>
            <a:gdLst/>
            <a:ahLst/>
            <a:cxnLst/>
            <a:rect l="l" t="t" r="r" b="b"/>
            <a:pathLst>
              <a:path w="6977020" h="895510">
                <a:moveTo>
                  <a:pt x="99500" y="0"/>
                </a:moveTo>
                <a:lnTo>
                  <a:pt x="6953140" y="0"/>
                </a:lnTo>
                <a:cubicBezTo>
                  <a:pt x="6966329" y="0"/>
                  <a:pt x="6977020" y="10692"/>
                  <a:pt x="6977020" y="23880"/>
                </a:cubicBezTo>
                <a:lnTo>
                  <a:pt x="6977020" y="871630"/>
                </a:lnTo>
                <a:cubicBezTo>
                  <a:pt x="6977020" y="884819"/>
                  <a:pt x="6966329" y="895510"/>
                  <a:pt x="6953140" y="895510"/>
                </a:cubicBezTo>
                <a:lnTo>
                  <a:pt x="99500" y="895510"/>
                </a:lnTo>
                <a:cubicBezTo>
                  <a:pt x="44548" y="895510"/>
                  <a:pt x="0" y="850963"/>
                  <a:pt x="0" y="796010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12" name="Text 42">
            <a:extLst>
              <a:ext uri="{FF2B5EF4-FFF2-40B4-BE49-F238E27FC236}">
                <a16:creationId xmlns:a16="http://schemas.microsoft.com/office/drawing/2014/main" id="{A0138E94-7D6D-5CAF-F624-FD6E7A5F854B}"/>
              </a:ext>
            </a:extLst>
          </p:cNvPr>
          <p:cNvSpPr/>
          <p:nvPr/>
        </p:nvSpPr>
        <p:spPr>
          <a:xfrm>
            <a:off x="4335202" y="4928757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دسترسی محدود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3" name="Text 43">
            <a:extLst>
              <a:ext uri="{FF2B5EF4-FFF2-40B4-BE49-F238E27FC236}">
                <a16:creationId xmlns:a16="http://schemas.microsoft.com/office/drawing/2014/main" id="{39BBDABA-A9F5-41F6-B164-448060BD0948}"/>
              </a:ext>
            </a:extLst>
          </p:cNvPr>
          <p:cNvSpPr/>
          <p:nvPr/>
        </p:nvSpPr>
        <p:spPr>
          <a:xfrm>
            <a:off x="1791829" y="5653472"/>
            <a:ext cx="7617932" cy="15498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ar-SA" alt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تهدید حریم خصوصی و امنیت داده‌ها</a:t>
            </a:r>
            <a:endParaRPr lang="en-US" altLang="en-US" sz="28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r>
              <a:rPr lang="ar-SA" alt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استفاده غیراخلاقی یا سوءاستفاده در تصمیم‌گیری‌ها</a:t>
            </a:r>
            <a:endParaRPr lang="en-US" altLang="en-US" sz="28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endParaRPr lang="en-US" altLang="en-US" sz="28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20000"/>
              </a:lnSpc>
            </a:pP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575FDF-50D1-8900-CC12-95F23D5C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2CA9C-0A07-FFC4-DD47-C6AE04DE6728}"/>
              </a:ext>
            </a:extLst>
          </p:cNvPr>
          <p:cNvSpPr txBox="1"/>
          <p:nvPr/>
        </p:nvSpPr>
        <p:spPr>
          <a:xfrm>
            <a:off x="1028508" y="4836784"/>
            <a:ext cx="6097904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ممکن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مقالات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پشت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پرده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را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پیدا</a:t>
            </a:r>
            <a:r>
              <a:rPr lang="en-US" sz="2400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</a:t>
            </a:r>
            <a:r>
              <a:rPr lang="en-US" sz="2400" dirty="0" err="1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نکند</a:t>
            </a:r>
            <a:endParaRPr lang="en-US" sz="2400" dirty="0">
              <a:solidFill>
                <a:srgbClr val="8D99AE"/>
              </a:solidFill>
              <a:latin typeface="MiSans" pitchFamily="34" charset="0"/>
              <a:ea typeface="MiSans" pitchFamily="34" charset="-122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7322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6675" y="277406"/>
            <a:ext cx="11520368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400" b="1" kern="0" spc="59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ششم: یکپارچه‌سازی و بهترین شیوه‌ها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5621655" y="243902"/>
            <a:ext cx="11613650" cy="373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چارچوب اخلاقی و محدودیت‌ها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190682" y="1196998"/>
            <a:ext cx="5621566" cy="5649551"/>
          </a:xfrm>
          <a:custGeom>
            <a:avLst/>
            <a:gdLst/>
            <a:ahLst/>
            <a:cxnLst/>
            <a:rect l="l" t="t" r="r" b="b"/>
            <a:pathLst>
              <a:path w="7495421" h="7532734">
                <a:moveTo>
                  <a:pt x="149234" y="0"/>
                </a:moveTo>
                <a:lnTo>
                  <a:pt x="7346188" y="0"/>
                </a:lnTo>
                <a:cubicBezTo>
                  <a:pt x="7428607" y="0"/>
                  <a:pt x="7495421" y="66814"/>
                  <a:pt x="7495421" y="149234"/>
                </a:cubicBezTo>
                <a:lnTo>
                  <a:pt x="7495421" y="7383501"/>
                </a:lnTo>
                <a:cubicBezTo>
                  <a:pt x="7495421" y="7465920"/>
                  <a:pt x="7428607" y="7532734"/>
                  <a:pt x="7346188" y="7532734"/>
                </a:cubicBezTo>
                <a:lnTo>
                  <a:pt x="149234" y="7532734"/>
                </a:lnTo>
                <a:cubicBezTo>
                  <a:pt x="66814" y="7532734"/>
                  <a:pt x="0" y="7465920"/>
                  <a:pt x="0" y="7383501"/>
                </a:cubicBezTo>
                <a:lnTo>
                  <a:pt x="0" y="149234"/>
                </a:lnTo>
                <a:cubicBezTo>
                  <a:pt x="0" y="66869"/>
                  <a:pt x="66869" y="0"/>
                  <a:pt x="14923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43318" y="1423849"/>
            <a:ext cx="279847" cy="223877"/>
          </a:xfrm>
          <a:custGeom>
            <a:avLst/>
            <a:gdLst/>
            <a:ahLst/>
            <a:cxnLst/>
            <a:rect l="l" t="t" r="r" b="b"/>
            <a:pathLst>
              <a:path w="373129" h="298503">
                <a:moveTo>
                  <a:pt x="223878" y="18656"/>
                </a:moveTo>
                <a:lnTo>
                  <a:pt x="298503" y="18656"/>
                </a:lnTo>
                <a:cubicBezTo>
                  <a:pt x="308823" y="18656"/>
                  <a:pt x="317160" y="26994"/>
                  <a:pt x="317160" y="37313"/>
                </a:cubicBezTo>
                <a:cubicBezTo>
                  <a:pt x="317160" y="47632"/>
                  <a:pt x="308823" y="55969"/>
                  <a:pt x="298503" y="55969"/>
                </a:cubicBezTo>
                <a:lnTo>
                  <a:pt x="232273" y="55969"/>
                </a:lnTo>
                <a:cubicBezTo>
                  <a:pt x="229241" y="71011"/>
                  <a:pt x="218922" y="83429"/>
                  <a:pt x="205221" y="89376"/>
                </a:cubicBezTo>
                <a:lnTo>
                  <a:pt x="205221" y="261191"/>
                </a:lnTo>
                <a:lnTo>
                  <a:pt x="298503" y="261191"/>
                </a:lnTo>
                <a:cubicBezTo>
                  <a:pt x="308823" y="261191"/>
                  <a:pt x="317160" y="269528"/>
                  <a:pt x="317160" y="279847"/>
                </a:cubicBezTo>
                <a:cubicBezTo>
                  <a:pt x="317160" y="290166"/>
                  <a:pt x="308823" y="298503"/>
                  <a:pt x="298503" y="298503"/>
                </a:cubicBezTo>
                <a:lnTo>
                  <a:pt x="74626" y="298503"/>
                </a:lnTo>
                <a:cubicBezTo>
                  <a:pt x="64307" y="298503"/>
                  <a:pt x="55969" y="290166"/>
                  <a:pt x="55969" y="279847"/>
                </a:cubicBezTo>
                <a:cubicBezTo>
                  <a:pt x="55969" y="269528"/>
                  <a:pt x="64307" y="261191"/>
                  <a:pt x="74626" y="261191"/>
                </a:cubicBezTo>
                <a:lnTo>
                  <a:pt x="167908" y="261191"/>
                </a:lnTo>
                <a:lnTo>
                  <a:pt x="167908" y="89376"/>
                </a:lnTo>
                <a:cubicBezTo>
                  <a:pt x="154207" y="83371"/>
                  <a:pt x="143888" y="70953"/>
                  <a:pt x="140856" y="55969"/>
                </a:cubicBezTo>
                <a:lnTo>
                  <a:pt x="74626" y="55969"/>
                </a:lnTo>
                <a:cubicBezTo>
                  <a:pt x="64307" y="55969"/>
                  <a:pt x="55969" y="47632"/>
                  <a:pt x="55969" y="37313"/>
                </a:cubicBezTo>
                <a:cubicBezTo>
                  <a:pt x="55969" y="26994"/>
                  <a:pt x="64307" y="18656"/>
                  <a:pt x="74626" y="18656"/>
                </a:cubicBezTo>
                <a:lnTo>
                  <a:pt x="149252" y="18656"/>
                </a:lnTo>
                <a:cubicBezTo>
                  <a:pt x="157764" y="7346"/>
                  <a:pt x="171290" y="0"/>
                  <a:pt x="186565" y="0"/>
                </a:cubicBezTo>
                <a:cubicBezTo>
                  <a:pt x="201840" y="0"/>
                  <a:pt x="215366" y="7346"/>
                  <a:pt x="223878" y="18656"/>
                </a:cubicBezTo>
                <a:close/>
                <a:moveTo>
                  <a:pt x="256293" y="186565"/>
                </a:moveTo>
                <a:lnTo>
                  <a:pt x="340714" y="186565"/>
                </a:lnTo>
                <a:lnTo>
                  <a:pt x="298503" y="114154"/>
                </a:lnTo>
                <a:lnTo>
                  <a:pt x="256293" y="186565"/>
                </a:lnTo>
                <a:close/>
                <a:moveTo>
                  <a:pt x="298503" y="242534"/>
                </a:moveTo>
                <a:cubicBezTo>
                  <a:pt x="261832" y="242534"/>
                  <a:pt x="231340" y="222712"/>
                  <a:pt x="225044" y="196534"/>
                </a:cubicBezTo>
                <a:cubicBezTo>
                  <a:pt x="223528" y="190121"/>
                  <a:pt x="225627" y="183533"/>
                  <a:pt x="228950" y="177819"/>
                </a:cubicBezTo>
                <a:lnTo>
                  <a:pt x="284453" y="82671"/>
                </a:lnTo>
                <a:cubicBezTo>
                  <a:pt x="287368" y="77658"/>
                  <a:pt x="292732" y="74626"/>
                  <a:pt x="298503" y="74626"/>
                </a:cubicBezTo>
                <a:cubicBezTo>
                  <a:pt x="304275" y="74626"/>
                  <a:pt x="309639" y="77716"/>
                  <a:pt x="312554" y="82671"/>
                </a:cubicBezTo>
                <a:lnTo>
                  <a:pt x="368057" y="177819"/>
                </a:lnTo>
                <a:cubicBezTo>
                  <a:pt x="371380" y="183533"/>
                  <a:pt x="373479" y="190121"/>
                  <a:pt x="371963" y="196534"/>
                </a:cubicBezTo>
                <a:cubicBezTo>
                  <a:pt x="365667" y="222653"/>
                  <a:pt x="335175" y="242534"/>
                  <a:pt x="298503" y="242534"/>
                </a:cubicBezTo>
                <a:close/>
                <a:moveTo>
                  <a:pt x="73926" y="114154"/>
                </a:moveTo>
                <a:lnTo>
                  <a:pt x="31716" y="186565"/>
                </a:lnTo>
                <a:lnTo>
                  <a:pt x="116195" y="186565"/>
                </a:lnTo>
                <a:lnTo>
                  <a:pt x="73926" y="114154"/>
                </a:lnTo>
                <a:close/>
                <a:moveTo>
                  <a:pt x="525" y="196534"/>
                </a:moveTo>
                <a:cubicBezTo>
                  <a:pt x="-991" y="190121"/>
                  <a:pt x="1108" y="183533"/>
                  <a:pt x="4431" y="177819"/>
                </a:cubicBezTo>
                <a:lnTo>
                  <a:pt x="59934" y="82671"/>
                </a:lnTo>
                <a:cubicBezTo>
                  <a:pt x="62849" y="77658"/>
                  <a:pt x="68213" y="74626"/>
                  <a:pt x="73985" y="74626"/>
                </a:cubicBezTo>
                <a:cubicBezTo>
                  <a:pt x="79756" y="74626"/>
                  <a:pt x="85120" y="77716"/>
                  <a:pt x="88035" y="82671"/>
                </a:cubicBezTo>
                <a:lnTo>
                  <a:pt x="143538" y="177819"/>
                </a:lnTo>
                <a:cubicBezTo>
                  <a:pt x="146861" y="183533"/>
                  <a:pt x="148960" y="190121"/>
                  <a:pt x="147444" y="196534"/>
                </a:cubicBezTo>
                <a:cubicBezTo>
                  <a:pt x="141148" y="222653"/>
                  <a:pt x="110656" y="242534"/>
                  <a:pt x="73985" y="242534"/>
                </a:cubicBezTo>
                <a:cubicBezTo>
                  <a:pt x="37313" y="242534"/>
                  <a:pt x="6821" y="222712"/>
                  <a:pt x="525" y="196534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4"/>
          <p:cNvSpPr/>
          <p:nvPr/>
        </p:nvSpPr>
        <p:spPr>
          <a:xfrm>
            <a:off x="5929398" y="1325523"/>
            <a:ext cx="5074559" cy="298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4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مسائل اخلاقی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1324661" y="2092877"/>
            <a:ext cx="298504" cy="298504"/>
          </a:xfrm>
          <a:custGeom>
            <a:avLst/>
            <a:gdLst/>
            <a:ahLst/>
            <a:cxnLst/>
            <a:rect l="l" t="t" r="r" b="b"/>
            <a:pathLst>
              <a:path w="398005" h="398005">
                <a:moveTo>
                  <a:pt x="199002" y="0"/>
                </a:moveTo>
                <a:lnTo>
                  <a:pt x="199002" y="0"/>
                </a:lnTo>
                <a:cubicBezTo>
                  <a:pt x="308835" y="0"/>
                  <a:pt x="398005" y="89170"/>
                  <a:pt x="398005" y="199002"/>
                </a:cubicBezTo>
                <a:lnTo>
                  <a:pt x="398005" y="199002"/>
                </a:lnTo>
                <a:cubicBezTo>
                  <a:pt x="398005" y="308835"/>
                  <a:pt x="308835" y="398005"/>
                  <a:pt x="199002" y="398005"/>
                </a:cubicBezTo>
                <a:lnTo>
                  <a:pt x="199002" y="398005"/>
                </a:lnTo>
                <a:cubicBezTo>
                  <a:pt x="89170" y="398005"/>
                  <a:pt x="0" y="308835"/>
                  <a:pt x="0" y="199002"/>
                </a:cubicBezTo>
                <a:lnTo>
                  <a:pt x="0" y="199002"/>
                </a:lnTo>
                <a:cubicBezTo>
                  <a:pt x="0" y="89170"/>
                  <a:pt x="89170" y="0"/>
                  <a:pt x="1990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8" name="Shape 6"/>
          <p:cNvSpPr/>
          <p:nvPr/>
        </p:nvSpPr>
        <p:spPr>
          <a:xfrm>
            <a:off x="11402785" y="2176831"/>
            <a:ext cx="146920" cy="130595"/>
          </a:xfrm>
          <a:custGeom>
            <a:avLst/>
            <a:gdLst/>
            <a:ahLst/>
            <a:cxnLst/>
            <a:rect l="l" t="t" r="r" b="b"/>
            <a:pathLst>
              <a:path w="195893" h="174127">
                <a:moveTo>
                  <a:pt x="97946" y="10883"/>
                </a:moveTo>
                <a:cubicBezTo>
                  <a:pt x="70467" y="10883"/>
                  <a:pt x="48463" y="23398"/>
                  <a:pt x="32445" y="38294"/>
                </a:cubicBezTo>
                <a:cubicBezTo>
                  <a:pt x="16528" y="53088"/>
                  <a:pt x="5884" y="70739"/>
                  <a:pt x="816" y="82880"/>
                </a:cubicBezTo>
                <a:cubicBezTo>
                  <a:pt x="-306" y="85567"/>
                  <a:pt x="-306" y="88560"/>
                  <a:pt x="816" y="91247"/>
                </a:cubicBezTo>
                <a:cubicBezTo>
                  <a:pt x="5884" y="103388"/>
                  <a:pt x="16528" y="121073"/>
                  <a:pt x="32445" y="135833"/>
                </a:cubicBezTo>
                <a:cubicBezTo>
                  <a:pt x="48463" y="150695"/>
                  <a:pt x="70467" y="163244"/>
                  <a:pt x="97946" y="163244"/>
                </a:cubicBezTo>
                <a:cubicBezTo>
                  <a:pt x="125426" y="163244"/>
                  <a:pt x="147430" y="150729"/>
                  <a:pt x="163448" y="135833"/>
                </a:cubicBezTo>
                <a:cubicBezTo>
                  <a:pt x="179364" y="121039"/>
                  <a:pt x="190009" y="103388"/>
                  <a:pt x="195077" y="91247"/>
                </a:cubicBezTo>
                <a:cubicBezTo>
                  <a:pt x="196199" y="88560"/>
                  <a:pt x="196199" y="85567"/>
                  <a:pt x="195077" y="82880"/>
                </a:cubicBezTo>
                <a:cubicBezTo>
                  <a:pt x="190009" y="70739"/>
                  <a:pt x="179364" y="53054"/>
                  <a:pt x="163448" y="38294"/>
                </a:cubicBezTo>
                <a:cubicBezTo>
                  <a:pt x="147430" y="23432"/>
                  <a:pt x="125426" y="10883"/>
                  <a:pt x="97946" y="10883"/>
                </a:cubicBezTo>
                <a:close/>
                <a:moveTo>
                  <a:pt x="48973" y="87064"/>
                </a:moveTo>
                <a:cubicBezTo>
                  <a:pt x="48973" y="60034"/>
                  <a:pt x="70917" y="38090"/>
                  <a:pt x="97946" y="38090"/>
                </a:cubicBezTo>
                <a:cubicBezTo>
                  <a:pt x="124975" y="38090"/>
                  <a:pt x="146920" y="60034"/>
                  <a:pt x="146920" y="87064"/>
                </a:cubicBezTo>
                <a:cubicBezTo>
                  <a:pt x="146920" y="114093"/>
                  <a:pt x="124975" y="136037"/>
                  <a:pt x="97946" y="136037"/>
                </a:cubicBezTo>
                <a:cubicBezTo>
                  <a:pt x="70917" y="136037"/>
                  <a:pt x="48973" y="114093"/>
                  <a:pt x="48973" y="87064"/>
                </a:cubicBezTo>
                <a:close/>
                <a:moveTo>
                  <a:pt x="97946" y="65298"/>
                </a:moveTo>
                <a:cubicBezTo>
                  <a:pt x="97946" y="77303"/>
                  <a:pt x="88186" y="87064"/>
                  <a:pt x="76181" y="87064"/>
                </a:cubicBezTo>
                <a:cubicBezTo>
                  <a:pt x="72270" y="87064"/>
                  <a:pt x="68597" y="86043"/>
                  <a:pt x="65400" y="84207"/>
                </a:cubicBezTo>
                <a:cubicBezTo>
                  <a:pt x="65060" y="87914"/>
                  <a:pt x="65366" y="91723"/>
                  <a:pt x="66386" y="95498"/>
                </a:cubicBezTo>
                <a:cubicBezTo>
                  <a:pt x="71045" y="112910"/>
                  <a:pt x="88968" y="123249"/>
                  <a:pt x="106381" y="118590"/>
                </a:cubicBezTo>
                <a:cubicBezTo>
                  <a:pt x="123793" y="113931"/>
                  <a:pt x="134132" y="96008"/>
                  <a:pt x="129473" y="78595"/>
                </a:cubicBezTo>
                <a:cubicBezTo>
                  <a:pt x="125324" y="63053"/>
                  <a:pt x="110598" y="53156"/>
                  <a:pt x="95090" y="54517"/>
                </a:cubicBezTo>
                <a:cubicBezTo>
                  <a:pt x="96892" y="57680"/>
                  <a:pt x="97946" y="61353"/>
                  <a:pt x="97946" y="6529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9090922" y="2092877"/>
            <a:ext cx="2192135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شفاف‌سازی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282185" y="2150196"/>
            <a:ext cx="3275896" cy="239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همیشه ذکر کنید که از AI استفاده کرده‌اید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1324661" y="3057875"/>
            <a:ext cx="298504" cy="298504"/>
          </a:xfrm>
          <a:custGeom>
            <a:avLst/>
            <a:gdLst/>
            <a:ahLst/>
            <a:cxnLst/>
            <a:rect l="l" t="t" r="r" b="b"/>
            <a:pathLst>
              <a:path w="398005" h="398005">
                <a:moveTo>
                  <a:pt x="199002" y="0"/>
                </a:moveTo>
                <a:lnTo>
                  <a:pt x="199002" y="0"/>
                </a:lnTo>
                <a:cubicBezTo>
                  <a:pt x="308835" y="0"/>
                  <a:pt x="398005" y="89170"/>
                  <a:pt x="398005" y="199002"/>
                </a:cubicBezTo>
                <a:lnTo>
                  <a:pt x="398005" y="199002"/>
                </a:lnTo>
                <a:cubicBezTo>
                  <a:pt x="398005" y="308835"/>
                  <a:pt x="308835" y="398005"/>
                  <a:pt x="199002" y="398005"/>
                </a:cubicBezTo>
                <a:lnTo>
                  <a:pt x="199002" y="398005"/>
                </a:lnTo>
                <a:cubicBezTo>
                  <a:pt x="89170" y="398005"/>
                  <a:pt x="0" y="308835"/>
                  <a:pt x="0" y="199002"/>
                </a:cubicBezTo>
                <a:lnTo>
                  <a:pt x="0" y="199002"/>
                </a:lnTo>
                <a:cubicBezTo>
                  <a:pt x="0" y="89170"/>
                  <a:pt x="89170" y="0"/>
                  <a:pt x="1990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2" name="Shape 10"/>
          <p:cNvSpPr/>
          <p:nvPr/>
        </p:nvSpPr>
        <p:spPr>
          <a:xfrm>
            <a:off x="11410948" y="3141829"/>
            <a:ext cx="130595" cy="130595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40811" y="19045"/>
                </a:moveTo>
                <a:cubicBezTo>
                  <a:pt x="40811" y="8536"/>
                  <a:pt x="49347" y="0"/>
                  <a:pt x="59856" y="0"/>
                </a:cubicBezTo>
                <a:lnTo>
                  <a:pt x="68018" y="0"/>
                </a:lnTo>
                <a:cubicBezTo>
                  <a:pt x="74038" y="0"/>
                  <a:pt x="78901" y="4863"/>
                  <a:pt x="78901" y="10883"/>
                </a:cubicBezTo>
                <a:lnTo>
                  <a:pt x="78901" y="163244"/>
                </a:lnTo>
                <a:cubicBezTo>
                  <a:pt x="78901" y="169264"/>
                  <a:pt x="74038" y="174127"/>
                  <a:pt x="68018" y="174127"/>
                </a:cubicBezTo>
                <a:lnTo>
                  <a:pt x="57135" y="174127"/>
                </a:lnTo>
                <a:cubicBezTo>
                  <a:pt x="47001" y="174127"/>
                  <a:pt x="38464" y="167189"/>
                  <a:pt x="36050" y="157803"/>
                </a:cubicBezTo>
                <a:cubicBezTo>
                  <a:pt x="35812" y="157803"/>
                  <a:pt x="35608" y="157803"/>
                  <a:pt x="35370" y="157803"/>
                </a:cubicBezTo>
                <a:cubicBezTo>
                  <a:pt x="20337" y="157803"/>
                  <a:pt x="8162" y="145627"/>
                  <a:pt x="8162" y="130595"/>
                </a:cubicBezTo>
                <a:cubicBezTo>
                  <a:pt x="8162" y="124474"/>
                  <a:pt x="10203" y="118828"/>
                  <a:pt x="13604" y="114271"/>
                </a:cubicBezTo>
                <a:cubicBezTo>
                  <a:pt x="7006" y="109306"/>
                  <a:pt x="2721" y="101415"/>
                  <a:pt x="2721" y="92505"/>
                </a:cubicBezTo>
                <a:cubicBezTo>
                  <a:pt x="2721" y="81996"/>
                  <a:pt x="8706" y="72848"/>
                  <a:pt x="17413" y="68324"/>
                </a:cubicBezTo>
                <a:cubicBezTo>
                  <a:pt x="14998" y="64243"/>
                  <a:pt x="13604" y="59482"/>
                  <a:pt x="13604" y="54415"/>
                </a:cubicBezTo>
                <a:cubicBezTo>
                  <a:pt x="13604" y="39383"/>
                  <a:pt x="25779" y="27207"/>
                  <a:pt x="40811" y="27207"/>
                </a:cubicBezTo>
                <a:lnTo>
                  <a:pt x="40811" y="19045"/>
                </a:lnTo>
                <a:close/>
                <a:moveTo>
                  <a:pt x="133316" y="19045"/>
                </a:moveTo>
                <a:lnTo>
                  <a:pt x="133316" y="27207"/>
                </a:lnTo>
                <a:cubicBezTo>
                  <a:pt x="148348" y="27207"/>
                  <a:pt x="160523" y="39383"/>
                  <a:pt x="160523" y="54415"/>
                </a:cubicBezTo>
                <a:cubicBezTo>
                  <a:pt x="160523" y="59516"/>
                  <a:pt x="159129" y="64277"/>
                  <a:pt x="156714" y="68324"/>
                </a:cubicBezTo>
                <a:cubicBezTo>
                  <a:pt x="165455" y="72848"/>
                  <a:pt x="171406" y="81962"/>
                  <a:pt x="171406" y="92505"/>
                </a:cubicBezTo>
                <a:cubicBezTo>
                  <a:pt x="171406" y="101415"/>
                  <a:pt x="167121" y="109306"/>
                  <a:pt x="160523" y="114271"/>
                </a:cubicBezTo>
                <a:cubicBezTo>
                  <a:pt x="163924" y="118828"/>
                  <a:pt x="165965" y="124474"/>
                  <a:pt x="165965" y="130595"/>
                </a:cubicBezTo>
                <a:cubicBezTo>
                  <a:pt x="165965" y="145627"/>
                  <a:pt x="153790" y="157803"/>
                  <a:pt x="138757" y="157803"/>
                </a:cubicBezTo>
                <a:cubicBezTo>
                  <a:pt x="138519" y="157803"/>
                  <a:pt x="138315" y="157803"/>
                  <a:pt x="138077" y="157803"/>
                </a:cubicBezTo>
                <a:cubicBezTo>
                  <a:pt x="135663" y="167189"/>
                  <a:pt x="127126" y="174127"/>
                  <a:pt x="116992" y="174127"/>
                </a:cubicBezTo>
                <a:lnTo>
                  <a:pt x="106109" y="174127"/>
                </a:lnTo>
                <a:cubicBezTo>
                  <a:pt x="100089" y="174127"/>
                  <a:pt x="95226" y="169264"/>
                  <a:pt x="95226" y="163244"/>
                </a:cubicBezTo>
                <a:lnTo>
                  <a:pt x="95226" y="10883"/>
                </a:lnTo>
                <a:cubicBezTo>
                  <a:pt x="95226" y="4863"/>
                  <a:pt x="100089" y="0"/>
                  <a:pt x="106109" y="0"/>
                </a:cubicBezTo>
                <a:lnTo>
                  <a:pt x="114271" y="0"/>
                </a:lnTo>
                <a:cubicBezTo>
                  <a:pt x="124780" y="0"/>
                  <a:pt x="133316" y="8536"/>
                  <a:pt x="133316" y="1904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8828892" y="3057875"/>
            <a:ext cx="2462654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تفکر انتقادی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212049" y="3137782"/>
            <a:ext cx="3346032" cy="329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از AI نپرسید چه فکر کنید، بلکه چگونه فکر کنید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1324661" y="4022892"/>
            <a:ext cx="298504" cy="298504"/>
          </a:xfrm>
          <a:custGeom>
            <a:avLst/>
            <a:gdLst/>
            <a:ahLst/>
            <a:cxnLst/>
            <a:rect l="l" t="t" r="r" b="b"/>
            <a:pathLst>
              <a:path w="398005" h="398005">
                <a:moveTo>
                  <a:pt x="199002" y="0"/>
                </a:moveTo>
                <a:lnTo>
                  <a:pt x="199002" y="0"/>
                </a:lnTo>
                <a:cubicBezTo>
                  <a:pt x="308835" y="0"/>
                  <a:pt x="398005" y="89170"/>
                  <a:pt x="398005" y="199002"/>
                </a:cubicBezTo>
                <a:lnTo>
                  <a:pt x="398005" y="199002"/>
                </a:lnTo>
                <a:cubicBezTo>
                  <a:pt x="398005" y="308835"/>
                  <a:pt x="308835" y="398005"/>
                  <a:pt x="199002" y="398005"/>
                </a:cubicBezTo>
                <a:lnTo>
                  <a:pt x="199002" y="398005"/>
                </a:lnTo>
                <a:cubicBezTo>
                  <a:pt x="89170" y="398005"/>
                  <a:pt x="0" y="308835"/>
                  <a:pt x="0" y="199002"/>
                </a:cubicBezTo>
                <a:lnTo>
                  <a:pt x="0" y="199002"/>
                </a:lnTo>
                <a:cubicBezTo>
                  <a:pt x="0" y="89170"/>
                  <a:pt x="89170" y="0"/>
                  <a:pt x="1990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6" name="Shape 14"/>
          <p:cNvSpPr/>
          <p:nvPr/>
        </p:nvSpPr>
        <p:spPr>
          <a:xfrm>
            <a:off x="11402785" y="4106846"/>
            <a:ext cx="146920" cy="130595"/>
          </a:xfrm>
          <a:custGeom>
            <a:avLst/>
            <a:gdLst/>
            <a:ahLst/>
            <a:cxnLst/>
            <a:rect l="l" t="t" r="r" b="b"/>
            <a:pathLst>
              <a:path w="195893" h="174127">
                <a:moveTo>
                  <a:pt x="142669" y="32649"/>
                </a:moveTo>
                <a:cubicBezTo>
                  <a:pt x="137023" y="32649"/>
                  <a:pt x="131548" y="34179"/>
                  <a:pt x="126752" y="36968"/>
                </a:cubicBezTo>
                <a:cubicBezTo>
                  <a:pt x="121379" y="31527"/>
                  <a:pt x="115121" y="26969"/>
                  <a:pt x="108217" y="23534"/>
                </a:cubicBezTo>
                <a:cubicBezTo>
                  <a:pt x="117808" y="15372"/>
                  <a:pt x="130017" y="10883"/>
                  <a:pt x="142669" y="10883"/>
                </a:cubicBezTo>
                <a:cubicBezTo>
                  <a:pt x="172052" y="10883"/>
                  <a:pt x="195893" y="34689"/>
                  <a:pt x="195893" y="64107"/>
                </a:cubicBezTo>
                <a:cubicBezTo>
                  <a:pt x="195893" y="78221"/>
                  <a:pt x="190281" y="91757"/>
                  <a:pt x="180317" y="101721"/>
                </a:cubicBezTo>
                <a:lnTo>
                  <a:pt x="156136" y="125902"/>
                </a:lnTo>
                <a:cubicBezTo>
                  <a:pt x="146171" y="135867"/>
                  <a:pt x="132636" y="141478"/>
                  <a:pt x="118522" y="141478"/>
                </a:cubicBezTo>
                <a:cubicBezTo>
                  <a:pt x="89138" y="141478"/>
                  <a:pt x="65298" y="117672"/>
                  <a:pt x="65298" y="88254"/>
                </a:cubicBezTo>
                <a:cubicBezTo>
                  <a:pt x="65298" y="87744"/>
                  <a:pt x="65298" y="87234"/>
                  <a:pt x="65332" y="86723"/>
                </a:cubicBezTo>
                <a:cubicBezTo>
                  <a:pt x="65502" y="80704"/>
                  <a:pt x="70501" y="75977"/>
                  <a:pt x="76521" y="76147"/>
                </a:cubicBezTo>
                <a:cubicBezTo>
                  <a:pt x="82540" y="76317"/>
                  <a:pt x="87268" y="81316"/>
                  <a:pt x="87098" y="87336"/>
                </a:cubicBezTo>
                <a:cubicBezTo>
                  <a:pt x="87098" y="87642"/>
                  <a:pt x="87098" y="87948"/>
                  <a:pt x="87098" y="88220"/>
                </a:cubicBezTo>
                <a:cubicBezTo>
                  <a:pt x="87098" y="105599"/>
                  <a:pt x="101177" y="119678"/>
                  <a:pt x="118556" y="119678"/>
                </a:cubicBezTo>
                <a:cubicBezTo>
                  <a:pt x="126888" y="119678"/>
                  <a:pt x="134880" y="116379"/>
                  <a:pt x="140798" y="110462"/>
                </a:cubicBezTo>
                <a:lnTo>
                  <a:pt x="164979" y="86281"/>
                </a:lnTo>
                <a:cubicBezTo>
                  <a:pt x="170862" y="80398"/>
                  <a:pt x="174195" y="72372"/>
                  <a:pt x="174195" y="64039"/>
                </a:cubicBezTo>
                <a:cubicBezTo>
                  <a:pt x="174195" y="46661"/>
                  <a:pt x="160115" y="32581"/>
                  <a:pt x="142737" y="32581"/>
                </a:cubicBezTo>
                <a:close/>
                <a:moveTo>
                  <a:pt x="93593" y="58938"/>
                </a:moveTo>
                <a:cubicBezTo>
                  <a:pt x="92947" y="58666"/>
                  <a:pt x="92301" y="58292"/>
                  <a:pt x="91723" y="57884"/>
                </a:cubicBezTo>
                <a:cubicBezTo>
                  <a:pt x="87438" y="55673"/>
                  <a:pt x="82540" y="54415"/>
                  <a:pt x="77405" y="54415"/>
                </a:cubicBezTo>
                <a:cubicBezTo>
                  <a:pt x="69073" y="54415"/>
                  <a:pt x="61080" y="57714"/>
                  <a:pt x="55163" y="63631"/>
                </a:cubicBezTo>
                <a:lnTo>
                  <a:pt x="30982" y="87812"/>
                </a:lnTo>
                <a:cubicBezTo>
                  <a:pt x="25099" y="93695"/>
                  <a:pt x="21766" y="101721"/>
                  <a:pt x="21766" y="110054"/>
                </a:cubicBezTo>
                <a:cubicBezTo>
                  <a:pt x="21766" y="127432"/>
                  <a:pt x="35846" y="141512"/>
                  <a:pt x="53224" y="141512"/>
                </a:cubicBezTo>
                <a:cubicBezTo>
                  <a:pt x="58836" y="141512"/>
                  <a:pt x="64311" y="140016"/>
                  <a:pt x="69107" y="137227"/>
                </a:cubicBezTo>
                <a:cubicBezTo>
                  <a:pt x="74480" y="142669"/>
                  <a:pt x="80738" y="147226"/>
                  <a:pt x="87676" y="150661"/>
                </a:cubicBezTo>
                <a:cubicBezTo>
                  <a:pt x="78085" y="158789"/>
                  <a:pt x="65910" y="163312"/>
                  <a:pt x="53224" y="163312"/>
                </a:cubicBezTo>
                <a:cubicBezTo>
                  <a:pt x="23840" y="163312"/>
                  <a:pt x="0" y="139506"/>
                  <a:pt x="0" y="110088"/>
                </a:cubicBezTo>
                <a:cubicBezTo>
                  <a:pt x="0" y="95974"/>
                  <a:pt x="5612" y="82438"/>
                  <a:pt x="15576" y="72474"/>
                </a:cubicBezTo>
                <a:lnTo>
                  <a:pt x="39757" y="48293"/>
                </a:lnTo>
                <a:cubicBezTo>
                  <a:pt x="49721" y="38328"/>
                  <a:pt x="63257" y="32717"/>
                  <a:pt x="77371" y="32717"/>
                </a:cubicBezTo>
                <a:cubicBezTo>
                  <a:pt x="106823" y="32717"/>
                  <a:pt x="130595" y="56727"/>
                  <a:pt x="130595" y="86077"/>
                </a:cubicBezTo>
                <a:cubicBezTo>
                  <a:pt x="130595" y="86519"/>
                  <a:pt x="130595" y="86961"/>
                  <a:pt x="130595" y="87404"/>
                </a:cubicBezTo>
                <a:cubicBezTo>
                  <a:pt x="130459" y="93423"/>
                  <a:pt x="125460" y="98150"/>
                  <a:pt x="119440" y="98014"/>
                </a:cubicBezTo>
                <a:cubicBezTo>
                  <a:pt x="113421" y="97878"/>
                  <a:pt x="108693" y="92879"/>
                  <a:pt x="108829" y="86859"/>
                </a:cubicBezTo>
                <a:cubicBezTo>
                  <a:pt x="108829" y="86587"/>
                  <a:pt x="108829" y="86349"/>
                  <a:pt x="108829" y="86077"/>
                </a:cubicBezTo>
                <a:cubicBezTo>
                  <a:pt x="108829" y="74616"/>
                  <a:pt x="102708" y="64549"/>
                  <a:pt x="93593" y="59006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7" name="Text 15"/>
          <p:cNvSpPr/>
          <p:nvPr/>
        </p:nvSpPr>
        <p:spPr>
          <a:xfrm>
            <a:off x="8968257" y="4022892"/>
            <a:ext cx="2322730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بررسی استنادها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282184" y="4039449"/>
            <a:ext cx="2931264" cy="705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همیشه منابع AI را بررسی </a:t>
            </a:r>
            <a:r>
              <a:rPr lang="en-US" sz="24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کنید</a:t>
            </a: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 ۲۶.۵٪ </a:t>
            </a:r>
            <a:r>
              <a:rPr lang="en-US" sz="2400" dirty="0" err="1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خطا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11324661" y="4987890"/>
            <a:ext cx="298504" cy="298504"/>
          </a:xfrm>
          <a:custGeom>
            <a:avLst/>
            <a:gdLst/>
            <a:ahLst/>
            <a:cxnLst/>
            <a:rect l="l" t="t" r="r" b="b"/>
            <a:pathLst>
              <a:path w="398005" h="398005">
                <a:moveTo>
                  <a:pt x="199002" y="0"/>
                </a:moveTo>
                <a:lnTo>
                  <a:pt x="199002" y="0"/>
                </a:lnTo>
                <a:cubicBezTo>
                  <a:pt x="308835" y="0"/>
                  <a:pt x="398005" y="89170"/>
                  <a:pt x="398005" y="199002"/>
                </a:cubicBezTo>
                <a:lnTo>
                  <a:pt x="398005" y="199002"/>
                </a:lnTo>
                <a:cubicBezTo>
                  <a:pt x="398005" y="308835"/>
                  <a:pt x="308835" y="398005"/>
                  <a:pt x="199002" y="398005"/>
                </a:cubicBezTo>
                <a:lnTo>
                  <a:pt x="199002" y="398005"/>
                </a:lnTo>
                <a:cubicBezTo>
                  <a:pt x="89170" y="398005"/>
                  <a:pt x="0" y="308835"/>
                  <a:pt x="0" y="199002"/>
                </a:cubicBezTo>
                <a:lnTo>
                  <a:pt x="0" y="199002"/>
                </a:lnTo>
                <a:cubicBezTo>
                  <a:pt x="0" y="89170"/>
                  <a:pt x="89170" y="0"/>
                  <a:pt x="1990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0" name="Shape 18"/>
          <p:cNvSpPr/>
          <p:nvPr/>
        </p:nvSpPr>
        <p:spPr>
          <a:xfrm>
            <a:off x="11410948" y="5071844"/>
            <a:ext cx="130595" cy="130595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87064" y="0"/>
                </a:moveTo>
                <a:cubicBezTo>
                  <a:pt x="88628" y="0"/>
                  <a:pt x="90192" y="340"/>
                  <a:pt x="91621" y="986"/>
                </a:cubicBezTo>
                <a:lnTo>
                  <a:pt x="155694" y="28160"/>
                </a:lnTo>
                <a:cubicBezTo>
                  <a:pt x="163176" y="31322"/>
                  <a:pt x="168754" y="38702"/>
                  <a:pt x="168720" y="47613"/>
                </a:cubicBezTo>
                <a:cubicBezTo>
                  <a:pt x="168550" y="81350"/>
                  <a:pt x="154674" y="143077"/>
                  <a:pt x="96076" y="171134"/>
                </a:cubicBezTo>
                <a:cubicBezTo>
                  <a:pt x="90396" y="173855"/>
                  <a:pt x="83799" y="173855"/>
                  <a:pt x="78119" y="171134"/>
                </a:cubicBezTo>
                <a:cubicBezTo>
                  <a:pt x="19487" y="143077"/>
                  <a:pt x="5646" y="81350"/>
                  <a:pt x="5475" y="47613"/>
                </a:cubicBezTo>
                <a:cubicBezTo>
                  <a:pt x="5441" y="38702"/>
                  <a:pt x="11019" y="31322"/>
                  <a:pt x="18501" y="28160"/>
                </a:cubicBezTo>
                <a:lnTo>
                  <a:pt x="82540" y="986"/>
                </a:lnTo>
                <a:cubicBezTo>
                  <a:pt x="83969" y="340"/>
                  <a:pt x="85499" y="0"/>
                  <a:pt x="87064" y="0"/>
                </a:cubicBezTo>
                <a:close/>
                <a:moveTo>
                  <a:pt x="87064" y="22718"/>
                </a:moveTo>
                <a:lnTo>
                  <a:pt x="87064" y="151307"/>
                </a:lnTo>
                <a:cubicBezTo>
                  <a:pt x="133996" y="128589"/>
                  <a:pt x="146614" y="78255"/>
                  <a:pt x="146920" y="48123"/>
                </a:cubicBezTo>
                <a:lnTo>
                  <a:pt x="87064" y="22752"/>
                </a:lnTo>
                <a:lnTo>
                  <a:pt x="87064" y="2275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9370583" y="4987891"/>
            <a:ext cx="1912288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یکپارچگی آکادمیک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643868" y="5189859"/>
            <a:ext cx="3123763" cy="3871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جلوگیری از سرقت ادبی و کپی‌پیست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1324661" y="5952906"/>
            <a:ext cx="298504" cy="298504"/>
          </a:xfrm>
          <a:custGeom>
            <a:avLst/>
            <a:gdLst/>
            <a:ahLst/>
            <a:cxnLst/>
            <a:rect l="l" t="t" r="r" b="b"/>
            <a:pathLst>
              <a:path w="398005" h="398005">
                <a:moveTo>
                  <a:pt x="199002" y="0"/>
                </a:moveTo>
                <a:lnTo>
                  <a:pt x="199002" y="0"/>
                </a:lnTo>
                <a:cubicBezTo>
                  <a:pt x="308835" y="0"/>
                  <a:pt x="398005" y="89170"/>
                  <a:pt x="398005" y="199002"/>
                </a:cubicBezTo>
                <a:lnTo>
                  <a:pt x="398005" y="199002"/>
                </a:lnTo>
                <a:cubicBezTo>
                  <a:pt x="398005" y="308835"/>
                  <a:pt x="308835" y="398005"/>
                  <a:pt x="199002" y="398005"/>
                </a:cubicBezTo>
                <a:lnTo>
                  <a:pt x="199002" y="398005"/>
                </a:lnTo>
                <a:cubicBezTo>
                  <a:pt x="89170" y="398005"/>
                  <a:pt x="0" y="308835"/>
                  <a:pt x="0" y="199002"/>
                </a:cubicBezTo>
                <a:lnTo>
                  <a:pt x="0" y="199002"/>
                </a:lnTo>
                <a:cubicBezTo>
                  <a:pt x="0" y="89170"/>
                  <a:pt x="89170" y="0"/>
                  <a:pt x="1990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24" name="Shape 22"/>
          <p:cNvSpPr/>
          <p:nvPr/>
        </p:nvSpPr>
        <p:spPr>
          <a:xfrm>
            <a:off x="11410948" y="6036861"/>
            <a:ext cx="130595" cy="130595"/>
          </a:xfrm>
          <a:custGeom>
            <a:avLst/>
            <a:gdLst/>
            <a:ahLst/>
            <a:cxnLst/>
            <a:rect l="l" t="t" r="r" b="b"/>
            <a:pathLst>
              <a:path w="174127" h="174127">
                <a:moveTo>
                  <a:pt x="87064" y="174127"/>
                </a:moveTo>
                <a:cubicBezTo>
                  <a:pt x="135115" y="174127"/>
                  <a:pt x="174127" y="135115"/>
                  <a:pt x="174127" y="87064"/>
                </a:cubicBezTo>
                <a:cubicBezTo>
                  <a:pt x="174127" y="39012"/>
                  <a:pt x="135115" y="0"/>
                  <a:pt x="87064" y="0"/>
                </a:cubicBezTo>
                <a:cubicBezTo>
                  <a:pt x="39012" y="0"/>
                  <a:pt x="0" y="39012"/>
                  <a:pt x="0" y="87064"/>
                </a:cubicBezTo>
                <a:cubicBezTo>
                  <a:pt x="0" y="135115"/>
                  <a:pt x="39012" y="174127"/>
                  <a:pt x="87064" y="174127"/>
                </a:cubicBezTo>
                <a:close/>
                <a:moveTo>
                  <a:pt x="69753" y="104374"/>
                </a:moveTo>
                <a:cubicBezTo>
                  <a:pt x="79309" y="113931"/>
                  <a:pt x="94818" y="113931"/>
                  <a:pt x="104374" y="104374"/>
                </a:cubicBezTo>
                <a:cubicBezTo>
                  <a:pt x="107571" y="101177"/>
                  <a:pt x="112740" y="101177"/>
                  <a:pt x="115903" y="104374"/>
                </a:cubicBezTo>
                <a:cubicBezTo>
                  <a:pt x="119066" y="107571"/>
                  <a:pt x="119100" y="112740"/>
                  <a:pt x="115903" y="115903"/>
                </a:cubicBezTo>
                <a:cubicBezTo>
                  <a:pt x="99953" y="131854"/>
                  <a:pt x="74140" y="131854"/>
                  <a:pt x="58190" y="115903"/>
                </a:cubicBezTo>
                <a:cubicBezTo>
                  <a:pt x="42239" y="99953"/>
                  <a:pt x="42239" y="74140"/>
                  <a:pt x="58190" y="58190"/>
                </a:cubicBezTo>
                <a:cubicBezTo>
                  <a:pt x="74140" y="42239"/>
                  <a:pt x="99953" y="42239"/>
                  <a:pt x="115903" y="58190"/>
                </a:cubicBezTo>
                <a:cubicBezTo>
                  <a:pt x="119100" y="61387"/>
                  <a:pt x="119100" y="66556"/>
                  <a:pt x="115903" y="69719"/>
                </a:cubicBezTo>
                <a:cubicBezTo>
                  <a:pt x="112706" y="72882"/>
                  <a:pt x="107537" y="72916"/>
                  <a:pt x="104374" y="69719"/>
                </a:cubicBezTo>
                <a:cubicBezTo>
                  <a:pt x="94818" y="60162"/>
                  <a:pt x="79309" y="60162"/>
                  <a:pt x="69753" y="69719"/>
                </a:cubicBezTo>
                <a:cubicBezTo>
                  <a:pt x="60196" y="79275"/>
                  <a:pt x="60196" y="94784"/>
                  <a:pt x="69753" y="10434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9627110" y="5952907"/>
            <a:ext cx="1660426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رعایت کپی‌رایت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31417" y="6284103"/>
            <a:ext cx="1651097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احترام به حقوق مالکیت معنوی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76115" y="1196999"/>
            <a:ext cx="5621566" cy="3849202"/>
          </a:xfrm>
          <a:custGeom>
            <a:avLst/>
            <a:gdLst/>
            <a:ahLst/>
            <a:cxnLst/>
            <a:rect l="l" t="t" r="r" b="b"/>
            <a:pathLst>
              <a:path w="7495421" h="5132269">
                <a:moveTo>
                  <a:pt x="149246" y="0"/>
                </a:moveTo>
                <a:lnTo>
                  <a:pt x="7346175" y="0"/>
                </a:lnTo>
                <a:cubicBezTo>
                  <a:pt x="7428602" y="0"/>
                  <a:pt x="7495421" y="66820"/>
                  <a:pt x="7495421" y="149246"/>
                </a:cubicBezTo>
                <a:lnTo>
                  <a:pt x="7495421" y="4983023"/>
                </a:lnTo>
                <a:cubicBezTo>
                  <a:pt x="7495421" y="5065449"/>
                  <a:pt x="7428602" y="5132269"/>
                  <a:pt x="7346175" y="5132269"/>
                </a:cubicBezTo>
                <a:lnTo>
                  <a:pt x="149246" y="5132269"/>
                </a:lnTo>
                <a:cubicBezTo>
                  <a:pt x="66820" y="5132269"/>
                  <a:pt x="0" y="5065449"/>
                  <a:pt x="0" y="4983023"/>
                </a:cubicBezTo>
                <a:lnTo>
                  <a:pt x="0" y="149246"/>
                </a:lnTo>
                <a:cubicBezTo>
                  <a:pt x="0" y="66875"/>
                  <a:pt x="66875" y="0"/>
                  <a:pt x="149246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5556736" y="1423849"/>
            <a:ext cx="223877" cy="223877"/>
          </a:xfrm>
          <a:custGeom>
            <a:avLst/>
            <a:gdLst/>
            <a:ahLst/>
            <a:cxnLst/>
            <a:rect l="l" t="t" r="r" b="b"/>
            <a:pathLst>
              <a:path w="298503" h="298503">
                <a:moveTo>
                  <a:pt x="149252" y="0"/>
                </a:moveTo>
                <a:cubicBezTo>
                  <a:pt x="157822" y="0"/>
                  <a:pt x="165693" y="4722"/>
                  <a:pt x="169774" y="12243"/>
                </a:cubicBezTo>
                <a:lnTo>
                  <a:pt x="295705" y="245449"/>
                </a:lnTo>
                <a:cubicBezTo>
                  <a:pt x="299611" y="252679"/>
                  <a:pt x="299436" y="261424"/>
                  <a:pt x="295239" y="268478"/>
                </a:cubicBezTo>
                <a:cubicBezTo>
                  <a:pt x="291041" y="275533"/>
                  <a:pt x="283403" y="279847"/>
                  <a:pt x="275183" y="279847"/>
                </a:cubicBezTo>
                <a:lnTo>
                  <a:pt x="23321" y="279847"/>
                </a:lnTo>
                <a:cubicBezTo>
                  <a:pt x="15100" y="279847"/>
                  <a:pt x="7521" y="275533"/>
                  <a:pt x="3265" y="268478"/>
                </a:cubicBezTo>
                <a:cubicBezTo>
                  <a:pt x="-991" y="261424"/>
                  <a:pt x="-1108" y="252679"/>
                  <a:pt x="2798" y="245449"/>
                </a:cubicBezTo>
                <a:lnTo>
                  <a:pt x="128730" y="12243"/>
                </a:lnTo>
                <a:cubicBezTo>
                  <a:pt x="132811" y="4722"/>
                  <a:pt x="140681" y="0"/>
                  <a:pt x="149252" y="0"/>
                </a:cubicBezTo>
                <a:close/>
                <a:moveTo>
                  <a:pt x="149252" y="97946"/>
                </a:moveTo>
                <a:cubicBezTo>
                  <a:pt x="141498" y="97946"/>
                  <a:pt x="135259" y="104185"/>
                  <a:pt x="135259" y="111939"/>
                </a:cubicBezTo>
                <a:lnTo>
                  <a:pt x="135259" y="177236"/>
                </a:lnTo>
                <a:cubicBezTo>
                  <a:pt x="135259" y="184991"/>
                  <a:pt x="141498" y="191229"/>
                  <a:pt x="149252" y="191229"/>
                </a:cubicBezTo>
                <a:cubicBezTo>
                  <a:pt x="157006" y="191229"/>
                  <a:pt x="163244" y="184991"/>
                  <a:pt x="163244" y="177236"/>
                </a:cubicBezTo>
                <a:lnTo>
                  <a:pt x="163244" y="111939"/>
                </a:lnTo>
                <a:cubicBezTo>
                  <a:pt x="163244" y="104185"/>
                  <a:pt x="157006" y="97946"/>
                  <a:pt x="149252" y="97946"/>
                </a:cubicBezTo>
                <a:close/>
                <a:moveTo>
                  <a:pt x="164818" y="223878"/>
                </a:moveTo>
                <a:cubicBezTo>
                  <a:pt x="165172" y="218099"/>
                  <a:pt x="162291" y="212602"/>
                  <a:pt x="157338" y="209606"/>
                </a:cubicBezTo>
                <a:cubicBezTo>
                  <a:pt x="152384" y="206610"/>
                  <a:pt x="146177" y="206610"/>
                  <a:pt x="141224" y="209606"/>
                </a:cubicBezTo>
                <a:cubicBezTo>
                  <a:pt x="136271" y="212602"/>
                  <a:pt x="133389" y="218099"/>
                  <a:pt x="133744" y="223878"/>
                </a:cubicBezTo>
                <a:cubicBezTo>
                  <a:pt x="133389" y="229656"/>
                  <a:pt x="136271" y="235153"/>
                  <a:pt x="141224" y="238149"/>
                </a:cubicBezTo>
                <a:cubicBezTo>
                  <a:pt x="146177" y="241145"/>
                  <a:pt x="152384" y="241145"/>
                  <a:pt x="157338" y="238149"/>
                </a:cubicBezTo>
                <a:cubicBezTo>
                  <a:pt x="162291" y="235153"/>
                  <a:pt x="165172" y="229656"/>
                  <a:pt x="164818" y="223878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9" name="Text 27"/>
          <p:cNvSpPr/>
          <p:nvPr/>
        </p:nvSpPr>
        <p:spPr>
          <a:xfrm>
            <a:off x="394484" y="1325523"/>
            <a:ext cx="5074559" cy="2985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4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محدودیت‌های فنی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565664" y="1834291"/>
            <a:ext cx="5232765" cy="671633"/>
          </a:xfrm>
          <a:custGeom>
            <a:avLst/>
            <a:gdLst/>
            <a:ahLst/>
            <a:cxnLst/>
            <a:rect l="l" t="t" r="r" b="b"/>
            <a:pathLst>
              <a:path w="6977020" h="895510">
                <a:moveTo>
                  <a:pt x="99500" y="0"/>
                </a:moveTo>
                <a:lnTo>
                  <a:pt x="6953140" y="0"/>
                </a:lnTo>
                <a:cubicBezTo>
                  <a:pt x="6966329" y="0"/>
                  <a:pt x="6977020" y="10692"/>
                  <a:pt x="6977020" y="23880"/>
                </a:cubicBezTo>
                <a:lnTo>
                  <a:pt x="6977020" y="871630"/>
                </a:lnTo>
                <a:cubicBezTo>
                  <a:pt x="6977020" y="884819"/>
                  <a:pt x="6966329" y="895510"/>
                  <a:pt x="6953140" y="895510"/>
                </a:cubicBezTo>
                <a:lnTo>
                  <a:pt x="99500" y="895510"/>
                </a:lnTo>
                <a:cubicBezTo>
                  <a:pt x="44548" y="895510"/>
                  <a:pt x="0" y="850963"/>
                  <a:pt x="0" y="796010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798429" y="1834291"/>
            <a:ext cx="17910" cy="671633"/>
          </a:xfrm>
          <a:custGeom>
            <a:avLst/>
            <a:gdLst/>
            <a:ahLst/>
            <a:cxnLst/>
            <a:rect l="l" t="t" r="r" b="b"/>
            <a:pathLst>
              <a:path w="23880" h="895510">
                <a:moveTo>
                  <a:pt x="0" y="0"/>
                </a:moveTo>
                <a:lnTo>
                  <a:pt x="0" y="0"/>
                </a:lnTo>
                <a:cubicBezTo>
                  <a:pt x="13189" y="0"/>
                  <a:pt x="23880" y="10692"/>
                  <a:pt x="23880" y="23880"/>
                </a:cubicBezTo>
                <a:lnTo>
                  <a:pt x="23880" y="871630"/>
                </a:lnTo>
                <a:cubicBezTo>
                  <a:pt x="23880" y="884819"/>
                  <a:pt x="13189" y="895510"/>
                  <a:pt x="0" y="895510"/>
                </a:cubicBezTo>
                <a:lnTo>
                  <a:pt x="0" y="89551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2" name="Text 30"/>
          <p:cNvSpPr/>
          <p:nvPr/>
        </p:nvSpPr>
        <p:spPr>
          <a:xfrm>
            <a:off x="677602" y="1946230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توهم (Hallucination)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77603" y="2207421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AI می‌تواند اطلاعات نادرست یا ساختگی تولید کند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565664" y="2617863"/>
            <a:ext cx="5232765" cy="671633"/>
          </a:xfrm>
          <a:custGeom>
            <a:avLst/>
            <a:gdLst/>
            <a:ahLst/>
            <a:cxnLst/>
            <a:rect l="l" t="t" r="r" b="b"/>
            <a:pathLst>
              <a:path w="6977020" h="895510">
                <a:moveTo>
                  <a:pt x="99500" y="0"/>
                </a:moveTo>
                <a:lnTo>
                  <a:pt x="6953140" y="0"/>
                </a:lnTo>
                <a:cubicBezTo>
                  <a:pt x="6966329" y="0"/>
                  <a:pt x="6977020" y="10692"/>
                  <a:pt x="6977020" y="23880"/>
                </a:cubicBezTo>
                <a:lnTo>
                  <a:pt x="6977020" y="871630"/>
                </a:lnTo>
                <a:cubicBezTo>
                  <a:pt x="6977020" y="884819"/>
                  <a:pt x="6966329" y="895510"/>
                  <a:pt x="6953140" y="895510"/>
                </a:cubicBezTo>
                <a:lnTo>
                  <a:pt x="99500" y="895510"/>
                </a:lnTo>
                <a:cubicBezTo>
                  <a:pt x="44548" y="895510"/>
                  <a:pt x="0" y="850963"/>
                  <a:pt x="0" y="796010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5798429" y="2617863"/>
            <a:ext cx="17910" cy="671633"/>
          </a:xfrm>
          <a:custGeom>
            <a:avLst/>
            <a:gdLst/>
            <a:ahLst/>
            <a:cxnLst/>
            <a:rect l="l" t="t" r="r" b="b"/>
            <a:pathLst>
              <a:path w="23880" h="895510">
                <a:moveTo>
                  <a:pt x="0" y="0"/>
                </a:moveTo>
                <a:lnTo>
                  <a:pt x="0" y="0"/>
                </a:lnTo>
                <a:cubicBezTo>
                  <a:pt x="13189" y="0"/>
                  <a:pt x="23880" y="10692"/>
                  <a:pt x="23880" y="23880"/>
                </a:cubicBezTo>
                <a:lnTo>
                  <a:pt x="23880" y="871630"/>
                </a:lnTo>
                <a:cubicBezTo>
                  <a:pt x="23880" y="884819"/>
                  <a:pt x="13189" y="895510"/>
                  <a:pt x="0" y="895510"/>
                </a:cubicBezTo>
                <a:lnTo>
                  <a:pt x="0" y="89551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36" name="Text 34"/>
          <p:cNvSpPr/>
          <p:nvPr/>
        </p:nvSpPr>
        <p:spPr>
          <a:xfrm>
            <a:off x="677602" y="2729802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درک زمینه محدود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18832" y="3093983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ممکن است ظرایف تخصصی را درک نکند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565664" y="3401434"/>
            <a:ext cx="5232765" cy="671633"/>
          </a:xfrm>
          <a:custGeom>
            <a:avLst/>
            <a:gdLst/>
            <a:ahLst/>
            <a:cxnLst/>
            <a:rect l="l" t="t" r="r" b="b"/>
            <a:pathLst>
              <a:path w="6977020" h="895510">
                <a:moveTo>
                  <a:pt x="99500" y="0"/>
                </a:moveTo>
                <a:lnTo>
                  <a:pt x="6953140" y="0"/>
                </a:lnTo>
                <a:cubicBezTo>
                  <a:pt x="6966329" y="0"/>
                  <a:pt x="6977020" y="10692"/>
                  <a:pt x="6977020" y="23880"/>
                </a:cubicBezTo>
                <a:lnTo>
                  <a:pt x="6977020" y="871630"/>
                </a:lnTo>
                <a:cubicBezTo>
                  <a:pt x="6977020" y="884819"/>
                  <a:pt x="6966329" y="895510"/>
                  <a:pt x="6953140" y="895510"/>
                </a:cubicBezTo>
                <a:lnTo>
                  <a:pt x="99500" y="895510"/>
                </a:lnTo>
                <a:cubicBezTo>
                  <a:pt x="44548" y="895510"/>
                  <a:pt x="0" y="850963"/>
                  <a:pt x="0" y="796010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798429" y="3401434"/>
            <a:ext cx="17910" cy="671633"/>
          </a:xfrm>
          <a:custGeom>
            <a:avLst/>
            <a:gdLst/>
            <a:ahLst/>
            <a:cxnLst/>
            <a:rect l="l" t="t" r="r" b="b"/>
            <a:pathLst>
              <a:path w="23880" h="895510">
                <a:moveTo>
                  <a:pt x="0" y="0"/>
                </a:moveTo>
                <a:lnTo>
                  <a:pt x="0" y="0"/>
                </a:lnTo>
                <a:cubicBezTo>
                  <a:pt x="13189" y="0"/>
                  <a:pt x="23880" y="10692"/>
                  <a:pt x="23880" y="23880"/>
                </a:cubicBezTo>
                <a:lnTo>
                  <a:pt x="23880" y="871630"/>
                </a:lnTo>
                <a:cubicBezTo>
                  <a:pt x="23880" y="884819"/>
                  <a:pt x="13189" y="895510"/>
                  <a:pt x="0" y="895510"/>
                </a:cubicBezTo>
                <a:lnTo>
                  <a:pt x="0" y="89551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0" name="Text 38"/>
          <p:cNvSpPr/>
          <p:nvPr/>
        </p:nvSpPr>
        <p:spPr>
          <a:xfrm>
            <a:off x="677602" y="3513374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نیاز به نظارت انسانی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77603" y="3774564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همیشه نیاز به بررسی انسانی دارید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565664" y="4185006"/>
            <a:ext cx="5232765" cy="671633"/>
          </a:xfrm>
          <a:custGeom>
            <a:avLst/>
            <a:gdLst/>
            <a:ahLst/>
            <a:cxnLst/>
            <a:rect l="l" t="t" r="r" b="b"/>
            <a:pathLst>
              <a:path w="6977020" h="895510">
                <a:moveTo>
                  <a:pt x="99500" y="0"/>
                </a:moveTo>
                <a:lnTo>
                  <a:pt x="6953140" y="0"/>
                </a:lnTo>
                <a:cubicBezTo>
                  <a:pt x="6966329" y="0"/>
                  <a:pt x="6977020" y="10692"/>
                  <a:pt x="6977020" y="23880"/>
                </a:cubicBezTo>
                <a:lnTo>
                  <a:pt x="6977020" y="871630"/>
                </a:lnTo>
                <a:cubicBezTo>
                  <a:pt x="6977020" y="884819"/>
                  <a:pt x="6966329" y="895510"/>
                  <a:pt x="6953140" y="895510"/>
                </a:cubicBezTo>
                <a:lnTo>
                  <a:pt x="99500" y="895510"/>
                </a:lnTo>
                <a:cubicBezTo>
                  <a:pt x="44548" y="895510"/>
                  <a:pt x="0" y="850963"/>
                  <a:pt x="0" y="796010"/>
                </a:cubicBezTo>
                <a:lnTo>
                  <a:pt x="0" y="99500"/>
                </a:lnTo>
                <a:cubicBezTo>
                  <a:pt x="0" y="44585"/>
                  <a:pt x="44585" y="0"/>
                  <a:pt x="99500" y="0"/>
                </a:cubicBezTo>
                <a:close/>
              </a:path>
            </a:pathLst>
          </a:custGeom>
          <a:solidFill>
            <a:srgbClr val="8D99AE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5798429" y="4185006"/>
            <a:ext cx="17910" cy="671633"/>
          </a:xfrm>
          <a:custGeom>
            <a:avLst/>
            <a:gdLst/>
            <a:ahLst/>
            <a:cxnLst/>
            <a:rect l="l" t="t" r="r" b="b"/>
            <a:pathLst>
              <a:path w="23880" h="895510">
                <a:moveTo>
                  <a:pt x="0" y="0"/>
                </a:moveTo>
                <a:lnTo>
                  <a:pt x="0" y="0"/>
                </a:lnTo>
                <a:cubicBezTo>
                  <a:pt x="13189" y="0"/>
                  <a:pt x="23880" y="10692"/>
                  <a:pt x="23880" y="23880"/>
                </a:cubicBezTo>
                <a:lnTo>
                  <a:pt x="23880" y="871630"/>
                </a:lnTo>
                <a:cubicBezTo>
                  <a:pt x="23880" y="884819"/>
                  <a:pt x="13189" y="895510"/>
                  <a:pt x="0" y="895510"/>
                </a:cubicBezTo>
                <a:lnTo>
                  <a:pt x="0" y="89551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4" name="Text 42"/>
          <p:cNvSpPr/>
          <p:nvPr/>
        </p:nvSpPr>
        <p:spPr>
          <a:xfrm>
            <a:off x="677602" y="4296946"/>
            <a:ext cx="5074559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0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تاریخ‌گذاری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677603" y="4558136"/>
            <a:ext cx="5065230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اطلاعات ممکن است قدیمی باشد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315163" y="5212991"/>
            <a:ext cx="5621566" cy="1647739"/>
          </a:xfrm>
          <a:custGeom>
            <a:avLst/>
            <a:gdLst/>
            <a:ahLst/>
            <a:cxnLst/>
            <a:rect l="l" t="t" r="r" b="b"/>
            <a:pathLst>
              <a:path w="7495421" h="2196985">
                <a:moveTo>
                  <a:pt x="149241" y="0"/>
                </a:moveTo>
                <a:lnTo>
                  <a:pt x="7346180" y="0"/>
                </a:lnTo>
                <a:cubicBezTo>
                  <a:pt x="7428604" y="0"/>
                  <a:pt x="7495421" y="66818"/>
                  <a:pt x="7495421" y="149241"/>
                </a:cubicBezTo>
                <a:lnTo>
                  <a:pt x="7495421" y="2047744"/>
                </a:lnTo>
                <a:cubicBezTo>
                  <a:pt x="7495421" y="2130168"/>
                  <a:pt x="7428604" y="2196985"/>
                  <a:pt x="7346180" y="2196985"/>
                </a:cubicBezTo>
                <a:lnTo>
                  <a:pt x="149241" y="2196985"/>
                </a:lnTo>
                <a:cubicBezTo>
                  <a:pt x="66818" y="2196985"/>
                  <a:pt x="0" y="2130168"/>
                  <a:pt x="0" y="2047744"/>
                </a:cubicBezTo>
                <a:lnTo>
                  <a:pt x="0" y="149241"/>
                </a:lnTo>
                <a:cubicBezTo>
                  <a:pt x="0" y="66873"/>
                  <a:pt x="66873" y="0"/>
                  <a:pt x="14924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505132" y="5158139"/>
            <a:ext cx="5401047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32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چک‌لیست اخلاقی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2387601" y="5531268"/>
            <a:ext cx="3302622" cy="3820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استفاده از AI را ذکر کرده‌ام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2636520" y="5913353"/>
            <a:ext cx="3047919" cy="261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همه منابع را بررسی کرده‌ام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1859280" y="6137231"/>
            <a:ext cx="3830569" cy="29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تحلیل شخصی خود را اضافه کرده‌ام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2296161" y="6470668"/>
            <a:ext cx="3394342" cy="226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از کپی‌پیست مستقیم اجتناب کرده‌ام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163FA38F-E6F9-4502-EDAF-111B9F1C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2f50b0cf636078841e6741f573ec66fb7a81016f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5173" r="5173"/>
          <a:stretch/>
        </p:blipFill>
        <p:spPr>
          <a:xfrm>
            <a:off x="0" y="0"/>
            <a:ext cx="12192000" cy="7622144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622144"/>
          </a:xfrm>
          <a:custGeom>
            <a:avLst/>
            <a:gdLst/>
            <a:ahLst/>
            <a:cxnLst/>
            <a:rect l="l" t="t" r="r" b="b"/>
            <a:pathLst>
              <a:path w="16256000" h="10162858">
                <a:moveTo>
                  <a:pt x="0" y="0"/>
                </a:moveTo>
                <a:lnTo>
                  <a:pt x="16256000" y="0"/>
                </a:lnTo>
                <a:lnTo>
                  <a:pt x="16256000" y="10162858"/>
                </a:lnTo>
                <a:lnTo>
                  <a:pt x="0" y="101628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5C6A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217762" y="439838"/>
            <a:ext cx="5879939" cy="877276"/>
          </a:xfrm>
          <a:custGeom>
            <a:avLst/>
            <a:gdLst/>
            <a:ahLst/>
            <a:cxnLst/>
            <a:rect l="l" t="t" r="r" b="b"/>
            <a:pathLst>
              <a:path w="3482579" h="647496">
                <a:moveTo>
                  <a:pt x="0" y="0"/>
                </a:moveTo>
                <a:lnTo>
                  <a:pt x="3482579" y="0"/>
                </a:lnTo>
                <a:lnTo>
                  <a:pt x="3482579" y="647496"/>
                </a:lnTo>
                <a:lnTo>
                  <a:pt x="0" y="647496"/>
                </a:lnTo>
                <a:lnTo>
                  <a:pt x="0" y="0"/>
                </a:ln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014582" y="868537"/>
            <a:ext cx="2160608" cy="27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800" b="1" dirty="0" err="1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آینده</a:t>
            </a:r>
            <a:r>
              <a:rPr lang="en-US" sz="28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</a:t>
            </a:r>
            <a:r>
              <a:rPr lang="en-US" sz="2800" b="1" dirty="0" err="1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تحقیقات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78530" y="1525641"/>
            <a:ext cx="9036827" cy="2572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05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هوش مصنوعی ابزار قدرتمندی است که می‌تواند تحقیقات و تدریس را متحول کند، اما نمی‌تواند جایگزین </a:t>
            </a:r>
            <a:r>
              <a:rPr lang="en-US" sz="405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کنجکاوی انسانی</a:t>
            </a:r>
            <a:r>
              <a:rPr lang="en-US" sz="405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، </a:t>
            </a:r>
            <a:r>
              <a:rPr lang="en-US" sz="405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تفکر انتقادی</a:t>
            </a:r>
            <a:r>
              <a:rPr lang="en-US" sz="405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و </a:t>
            </a:r>
            <a:r>
              <a:rPr lang="en-US" sz="405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خلاقیت</a:t>
            </a:r>
            <a:r>
              <a:rPr lang="en-US" sz="4051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شود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73855" y="4372156"/>
            <a:ext cx="1646177" cy="34295"/>
          </a:xfrm>
          <a:custGeom>
            <a:avLst/>
            <a:gdLst/>
            <a:ahLst/>
            <a:cxnLst/>
            <a:rect l="l" t="t" r="r" b="b"/>
            <a:pathLst>
              <a:path w="2194903" h="45727">
                <a:moveTo>
                  <a:pt x="0" y="0"/>
                </a:moveTo>
                <a:lnTo>
                  <a:pt x="2194903" y="0"/>
                </a:lnTo>
                <a:lnTo>
                  <a:pt x="2194903" y="45727"/>
                </a:lnTo>
                <a:lnTo>
                  <a:pt x="0" y="45727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8" name="Text 5"/>
          <p:cNvSpPr/>
          <p:nvPr/>
        </p:nvSpPr>
        <p:spPr>
          <a:xfrm>
            <a:off x="580663" y="4003312"/>
            <a:ext cx="11030674" cy="1586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endParaRPr lang="fa-IR" sz="2400" dirty="0">
              <a:solidFill>
                <a:schemeClr val="bg1"/>
              </a:solidFill>
              <a:latin typeface="Noto Sans SC" pitchFamily="34" charset="0"/>
              <a:ea typeface="Noto Sans SC" pitchFamily="34" charset="-122"/>
              <a:cs typeface="B Nazanin" panose="00000400000000000000" pitchFamily="2" charset="-78"/>
            </a:endParaRPr>
          </a:p>
          <a:p>
            <a:pPr algn="ctr">
              <a:lnSpc>
                <a:spcPct val="140000"/>
              </a:lnSpc>
            </a:pPr>
            <a:r>
              <a:rPr lang="fa-IR" sz="2400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موفق‌ترین پژوهشگران کسانی‌اند که هوش مصنوعی را نه به‌عنوان جانشین، بلکه به‌مثابه یک دستیار هوشمند به کار می‌گیرند. تلفیق توان پردازشی </a:t>
            </a:r>
            <a:r>
              <a:rPr lang="en-US" sz="2400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AI </a:t>
            </a:r>
            <a:r>
              <a:rPr lang="fa-IR" sz="2400" dirty="0">
                <a:solidFill>
                  <a:schemeClr val="bg1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با قضاوت، شهود و بینش انسانی می‌تواند افق‌های دانش را فراتر از مرزهای پیشین گسترش دهد.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017741" y="5692357"/>
            <a:ext cx="3417875" cy="1171529"/>
          </a:xfrm>
          <a:custGeom>
            <a:avLst/>
            <a:gdLst/>
            <a:ahLst/>
            <a:cxnLst/>
            <a:rect l="l" t="t" r="r" b="b"/>
            <a:pathLst>
              <a:path w="4557167" h="1562039">
                <a:moveTo>
                  <a:pt x="137178" y="0"/>
                </a:moveTo>
                <a:lnTo>
                  <a:pt x="4419989" y="0"/>
                </a:lnTo>
                <a:cubicBezTo>
                  <a:pt x="4495750" y="0"/>
                  <a:pt x="4557167" y="61417"/>
                  <a:pt x="4557167" y="137178"/>
                </a:cubicBezTo>
                <a:lnTo>
                  <a:pt x="4557167" y="1424861"/>
                </a:lnTo>
                <a:cubicBezTo>
                  <a:pt x="4557167" y="1500622"/>
                  <a:pt x="4495750" y="1562039"/>
                  <a:pt x="4419989" y="1562039"/>
                </a:cubicBezTo>
                <a:lnTo>
                  <a:pt x="137178" y="1562039"/>
                </a:lnTo>
                <a:cubicBezTo>
                  <a:pt x="61417" y="1562039"/>
                  <a:pt x="0" y="1500622"/>
                  <a:pt x="0" y="1424861"/>
                </a:cubicBezTo>
                <a:lnTo>
                  <a:pt x="0" y="137178"/>
                </a:lnTo>
                <a:cubicBezTo>
                  <a:pt x="0" y="61468"/>
                  <a:pt x="61468" y="0"/>
                  <a:pt x="137178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226257" y="5900861"/>
            <a:ext cx="3206616" cy="411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۵+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26257" y="6415291"/>
            <a:ext cx="3078008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ابزار قدرتمند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387492" y="5692357"/>
            <a:ext cx="3417875" cy="1171529"/>
          </a:xfrm>
          <a:custGeom>
            <a:avLst/>
            <a:gdLst/>
            <a:ahLst/>
            <a:cxnLst/>
            <a:rect l="l" t="t" r="r" b="b"/>
            <a:pathLst>
              <a:path w="4557167" h="1562039">
                <a:moveTo>
                  <a:pt x="137178" y="0"/>
                </a:moveTo>
                <a:lnTo>
                  <a:pt x="4419989" y="0"/>
                </a:lnTo>
                <a:cubicBezTo>
                  <a:pt x="4495750" y="0"/>
                  <a:pt x="4557167" y="61417"/>
                  <a:pt x="4557167" y="137178"/>
                </a:cubicBezTo>
                <a:lnTo>
                  <a:pt x="4557167" y="1424861"/>
                </a:lnTo>
                <a:cubicBezTo>
                  <a:pt x="4557167" y="1500622"/>
                  <a:pt x="4495750" y="1562039"/>
                  <a:pt x="4419989" y="1562039"/>
                </a:cubicBezTo>
                <a:lnTo>
                  <a:pt x="137178" y="1562039"/>
                </a:lnTo>
                <a:cubicBezTo>
                  <a:pt x="61417" y="1562039"/>
                  <a:pt x="0" y="1500622"/>
                  <a:pt x="0" y="1424861"/>
                </a:cubicBezTo>
                <a:lnTo>
                  <a:pt x="0" y="137178"/>
                </a:lnTo>
                <a:cubicBezTo>
                  <a:pt x="0" y="61468"/>
                  <a:pt x="61468" y="0"/>
                  <a:pt x="137178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596007" y="5900861"/>
            <a:ext cx="3206616" cy="411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۷۰٪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596007" y="6415291"/>
            <a:ext cx="3078008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صرفه‌جویی زمانی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57242" y="5692357"/>
            <a:ext cx="3417875" cy="1171529"/>
          </a:xfrm>
          <a:custGeom>
            <a:avLst/>
            <a:gdLst/>
            <a:ahLst/>
            <a:cxnLst/>
            <a:rect l="l" t="t" r="r" b="b"/>
            <a:pathLst>
              <a:path w="4557167" h="1562039">
                <a:moveTo>
                  <a:pt x="137178" y="0"/>
                </a:moveTo>
                <a:lnTo>
                  <a:pt x="4419989" y="0"/>
                </a:lnTo>
                <a:cubicBezTo>
                  <a:pt x="4495750" y="0"/>
                  <a:pt x="4557167" y="61417"/>
                  <a:pt x="4557167" y="137178"/>
                </a:cubicBezTo>
                <a:lnTo>
                  <a:pt x="4557167" y="1424861"/>
                </a:lnTo>
                <a:cubicBezTo>
                  <a:pt x="4557167" y="1500622"/>
                  <a:pt x="4495750" y="1562039"/>
                  <a:pt x="4419989" y="1562039"/>
                </a:cubicBezTo>
                <a:lnTo>
                  <a:pt x="137178" y="1562039"/>
                </a:lnTo>
                <a:cubicBezTo>
                  <a:pt x="61417" y="1562039"/>
                  <a:pt x="0" y="1500622"/>
                  <a:pt x="0" y="1424861"/>
                </a:cubicBezTo>
                <a:lnTo>
                  <a:pt x="0" y="137178"/>
                </a:lnTo>
                <a:cubicBezTo>
                  <a:pt x="0" y="61468"/>
                  <a:pt x="61468" y="0"/>
                  <a:pt x="137178" y="0"/>
                </a:cubicBezTo>
                <a:close/>
              </a:path>
            </a:pathLst>
          </a:custGeom>
          <a:solidFill>
            <a:srgbClr val="4A5C6A">
              <a:alpha val="40000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65758" y="5900861"/>
            <a:ext cx="3206616" cy="411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1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∞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65758" y="6415291"/>
            <a:ext cx="3078008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dirty="0">
                <a:solidFill>
                  <a:srgbClr val="E8E8E8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امکانات بی‌پایان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02C0ED9-D527-12F1-7500-86EC3368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F12FB-FA3B-971D-945D-7DCF641A4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80" y="1024890"/>
            <a:ext cx="8356600" cy="5571067"/>
          </a:xfrm>
          <a:prstGeom prst="rect">
            <a:avLst/>
          </a:prstGeom>
        </p:spPr>
      </p:pic>
      <p:sp>
        <p:nvSpPr>
          <p:cNvPr id="2" name="Shape 2">
            <a:extLst>
              <a:ext uri="{FF2B5EF4-FFF2-40B4-BE49-F238E27FC236}">
                <a16:creationId xmlns:a16="http://schemas.microsoft.com/office/drawing/2014/main" id="{A33D3405-BECD-A813-0E14-133EEE499FD8}"/>
              </a:ext>
            </a:extLst>
          </p:cNvPr>
          <p:cNvSpPr/>
          <p:nvPr/>
        </p:nvSpPr>
        <p:spPr>
          <a:xfrm>
            <a:off x="250222" y="1"/>
            <a:ext cx="10974038" cy="1024890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8B606F6B-FABD-46F5-FC32-D5EC7650E441}"/>
              </a:ext>
            </a:extLst>
          </p:cNvPr>
          <p:cNvSpPr/>
          <p:nvPr/>
        </p:nvSpPr>
        <p:spPr>
          <a:xfrm>
            <a:off x="967740" y="0"/>
            <a:ext cx="10010395" cy="9182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fa-IR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چرا جستجوی با استفاده از</a:t>
            </a: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google scholar</a:t>
            </a:r>
            <a:r>
              <a:rPr lang="fa-IR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 جوابگو نیست !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88B14-4BED-3E8E-0705-951B364C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9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845" y="850772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b="1" kern="0" spc="6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اول: آشنایی با اکوسیستم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-2395537" y="241174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36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نقشه اکوسیستم ابزارهای AI برای محققان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02632" y="1219200"/>
            <a:ext cx="3685413" cy="2619375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1788045" y="1219200"/>
            <a:ext cx="36576" cy="2619375"/>
          </a:xfrm>
          <a:custGeom>
            <a:avLst/>
            <a:gdLst/>
            <a:ahLst/>
            <a:cxnLst/>
            <a:rect l="l" t="t" r="r" b="b"/>
            <a:pathLst>
              <a:path w="48768" h="34925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443732"/>
                </a:lnTo>
                <a:cubicBezTo>
                  <a:pt x="48768" y="3470666"/>
                  <a:pt x="26934" y="3492500"/>
                  <a:pt x="0" y="3492500"/>
                </a:cubicBez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Shape 4"/>
          <p:cNvSpPr/>
          <p:nvPr/>
        </p:nvSpPr>
        <p:spPr>
          <a:xfrm>
            <a:off x="11126724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7" name="Shape 5"/>
          <p:cNvSpPr/>
          <p:nvPr/>
        </p:nvSpPr>
        <p:spPr>
          <a:xfrm>
            <a:off x="11260074" y="15430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8493761" y="1504950"/>
            <a:ext cx="2613914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Perplexity AI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93132" y="2019300"/>
            <a:ext cx="33623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موتور جستجوی هوشمند با قابلیت سنتز ادبیات و استناد خودکار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1507724" y="29847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1" name="Text 9"/>
          <p:cNvSpPr/>
          <p:nvPr/>
        </p:nvSpPr>
        <p:spPr>
          <a:xfrm>
            <a:off x="9471130" y="2864356"/>
            <a:ext cx="2024308" cy="253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مرور ادبیات اولیه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1507724" y="32514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3" name="Text 11"/>
          <p:cNvSpPr/>
          <p:nvPr/>
        </p:nvSpPr>
        <p:spPr>
          <a:xfrm>
            <a:off x="8059865" y="3131056"/>
            <a:ext cx="3435190" cy="253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شناسایی شکاف‌های پژوهشی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11507724" y="35181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15" name="Text 13"/>
          <p:cNvSpPr/>
          <p:nvPr/>
        </p:nvSpPr>
        <p:spPr>
          <a:xfrm>
            <a:off x="9329995" y="3397756"/>
            <a:ext cx="2167441" cy="253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تحلیل سریع منابع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41864" y="1219200"/>
            <a:ext cx="3685413" cy="2619375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927277" y="1219200"/>
            <a:ext cx="36576" cy="2619375"/>
          </a:xfrm>
          <a:custGeom>
            <a:avLst/>
            <a:gdLst/>
            <a:ahLst/>
            <a:cxnLst/>
            <a:rect l="l" t="t" r="r" b="b"/>
            <a:pathLst>
              <a:path w="48768" h="34925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443732"/>
                </a:lnTo>
                <a:cubicBezTo>
                  <a:pt x="48768" y="3470666"/>
                  <a:pt x="26934" y="3492500"/>
                  <a:pt x="0" y="3492500"/>
                </a:cubicBez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8" name="Shape 16"/>
          <p:cNvSpPr/>
          <p:nvPr/>
        </p:nvSpPr>
        <p:spPr>
          <a:xfrm>
            <a:off x="7265956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19" name="Shape 17"/>
          <p:cNvSpPr/>
          <p:nvPr/>
        </p:nvSpPr>
        <p:spPr>
          <a:xfrm>
            <a:off x="7423118" y="1543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59531" y="127000"/>
                </a:moveTo>
                <a:cubicBezTo>
                  <a:pt x="52933" y="127000"/>
                  <a:pt x="47625" y="132308"/>
                  <a:pt x="47625" y="138906"/>
                </a:cubicBezTo>
                <a:cubicBezTo>
                  <a:pt x="47625" y="145504"/>
                  <a:pt x="52933" y="150813"/>
                  <a:pt x="59531" y="150813"/>
                </a:cubicBezTo>
                <a:lnTo>
                  <a:pt x="130969" y="150813"/>
                </a:lnTo>
                <a:cubicBezTo>
                  <a:pt x="137567" y="150813"/>
                  <a:pt x="142875" y="145504"/>
                  <a:pt x="142875" y="138906"/>
                </a:cubicBezTo>
                <a:cubicBezTo>
                  <a:pt x="142875" y="132308"/>
                  <a:pt x="137567" y="127000"/>
                  <a:pt x="130969" y="127000"/>
                </a:cubicBezTo>
                <a:lnTo>
                  <a:pt x="59531" y="127000"/>
                </a:lnTo>
                <a:close/>
                <a:moveTo>
                  <a:pt x="59531" y="174625"/>
                </a:moveTo>
                <a:cubicBezTo>
                  <a:pt x="52933" y="174625"/>
                  <a:pt x="47625" y="179933"/>
                  <a:pt x="47625" y="186531"/>
                </a:cubicBezTo>
                <a:cubicBezTo>
                  <a:pt x="47625" y="193129"/>
                  <a:pt x="52933" y="198438"/>
                  <a:pt x="59531" y="198438"/>
                </a:cubicBezTo>
                <a:lnTo>
                  <a:pt x="130969" y="198438"/>
                </a:lnTo>
                <a:cubicBezTo>
                  <a:pt x="137567" y="198438"/>
                  <a:pt x="142875" y="193129"/>
                  <a:pt x="142875" y="186531"/>
                </a:cubicBezTo>
                <a:cubicBezTo>
                  <a:pt x="142875" y="179933"/>
                  <a:pt x="137567" y="174625"/>
                  <a:pt x="130969" y="174625"/>
                </a:cubicBezTo>
                <a:lnTo>
                  <a:pt x="59531" y="174625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0" name="Text 18"/>
          <p:cNvSpPr/>
          <p:nvPr/>
        </p:nvSpPr>
        <p:spPr>
          <a:xfrm>
            <a:off x="5364480" y="1504950"/>
            <a:ext cx="1886998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SciSpace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32364" y="2019300"/>
            <a:ext cx="3362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پلتفرم یکپارچه برای تحلیل مقالات و نگارش علمی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646955" y="29847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3" name="Text 21"/>
          <p:cNvSpPr/>
          <p:nvPr/>
        </p:nvSpPr>
        <p:spPr>
          <a:xfrm>
            <a:off x="5110480" y="2927603"/>
            <a:ext cx="2524855" cy="176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تحلیل عمیق مقالات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646955" y="32514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5" name="Text 23"/>
          <p:cNvSpPr/>
          <p:nvPr/>
        </p:nvSpPr>
        <p:spPr>
          <a:xfrm>
            <a:off x="5520404" y="3194303"/>
            <a:ext cx="2114836" cy="176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پارافرایز و نگارش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646955" y="35181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27" name="Text 25"/>
          <p:cNvSpPr/>
          <p:nvPr/>
        </p:nvSpPr>
        <p:spPr>
          <a:xfrm>
            <a:off x="5089472" y="3461003"/>
            <a:ext cx="2546435" cy="1766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استناددهی هوشمند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381095" y="1219200"/>
            <a:ext cx="3685413" cy="2619375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4066508" y="1219200"/>
            <a:ext cx="36576" cy="2619375"/>
          </a:xfrm>
          <a:custGeom>
            <a:avLst/>
            <a:gdLst/>
            <a:ahLst/>
            <a:cxnLst/>
            <a:rect l="l" t="t" r="r" b="b"/>
            <a:pathLst>
              <a:path w="48768" h="34925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443732"/>
                </a:lnTo>
                <a:cubicBezTo>
                  <a:pt x="48768" y="3470666"/>
                  <a:pt x="26934" y="3492500"/>
                  <a:pt x="0" y="3492500"/>
                </a:cubicBezTo>
                <a:lnTo>
                  <a:pt x="0" y="34925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0" name="Shape 28"/>
          <p:cNvSpPr/>
          <p:nvPr/>
        </p:nvSpPr>
        <p:spPr>
          <a:xfrm>
            <a:off x="3405188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1" name="Shape 29"/>
          <p:cNvSpPr/>
          <p:nvPr/>
        </p:nvSpPr>
        <p:spPr>
          <a:xfrm>
            <a:off x="3514725" y="15430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63500" y="47625"/>
                </a:moveTo>
                <a:cubicBezTo>
                  <a:pt x="63500" y="30113"/>
                  <a:pt x="77738" y="15875"/>
                  <a:pt x="95250" y="15875"/>
                </a:cubicBezTo>
                <a:lnTo>
                  <a:pt x="269875" y="15875"/>
                </a:lnTo>
                <a:cubicBezTo>
                  <a:pt x="287387" y="15875"/>
                  <a:pt x="301625" y="30113"/>
                  <a:pt x="301625" y="47625"/>
                </a:cubicBezTo>
                <a:lnTo>
                  <a:pt x="301625" y="166688"/>
                </a:lnTo>
                <a:lnTo>
                  <a:pt x="254000" y="166688"/>
                </a:lnTo>
                <a:lnTo>
                  <a:pt x="254000" y="158750"/>
                </a:lnTo>
                <a:cubicBezTo>
                  <a:pt x="254000" y="149969"/>
                  <a:pt x="246906" y="142875"/>
                  <a:pt x="238125" y="142875"/>
                </a:cubicBezTo>
                <a:lnTo>
                  <a:pt x="206375" y="142875"/>
                </a:lnTo>
                <a:cubicBezTo>
                  <a:pt x="197594" y="142875"/>
                  <a:pt x="190500" y="149969"/>
                  <a:pt x="190500" y="158750"/>
                </a:cubicBezTo>
                <a:lnTo>
                  <a:pt x="190500" y="166688"/>
                </a:lnTo>
                <a:lnTo>
                  <a:pt x="126454" y="166688"/>
                </a:lnTo>
                <a:cubicBezTo>
                  <a:pt x="131862" y="157361"/>
                  <a:pt x="134938" y="146496"/>
                  <a:pt x="134938" y="134938"/>
                </a:cubicBezTo>
                <a:cubicBezTo>
                  <a:pt x="134938" y="99864"/>
                  <a:pt x="106511" y="71438"/>
                  <a:pt x="71438" y="71438"/>
                </a:cubicBezTo>
                <a:cubicBezTo>
                  <a:pt x="68759" y="71438"/>
                  <a:pt x="66080" y="71586"/>
                  <a:pt x="63500" y="71934"/>
                </a:cubicBezTo>
                <a:lnTo>
                  <a:pt x="63500" y="47625"/>
                </a:lnTo>
                <a:close/>
                <a:moveTo>
                  <a:pt x="165199" y="222250"/>
                </a:moveTo>
                <a:cubicBezTo>
                  <a:pt x="162669" y="210245"/>
                  <a:pt x="157113" y="199380"/>
                  <a:pt x="149275" y="190500"/>
                </a:cubicBezTo>
                <a:lnTo>
                  <a:pt x="301625" y="190500"/>
                </a:lnTo>
                <a:cubicBezTo>
                  <a:pt x="301625" y="208012"/>
                  <a:pt x="287387" y="222250"/>
                  <a:pt x="269875" y="222250"/>
                </a:cubicBezTo>
                <a:lnTo>
                  <a:pt x="165199" y="222250"/>
                </a:lnTo>
                <a:close/>
                <a:moveTo>
                  <a:pt x="31750" y="134938"/>
                </a:moveTo>
                <a:cubicBezTo>
                  <a:pt x="31750" y="113033"/>
                  <a:pt x="49533" y="95250"/>
                  <a:pt x="71437" y="95250"/>
                </a:cubicBezTo>
                <a:cubicBezTo>
                  <a:pt x="93342" y="95250"/>
                  <a:pt x="111125" y="113033"/>
                  <a:pt x="111125" y="134938"/>
                </a:cubicBezTo>
                <a:cubicBezTo>
                  <a:pt x="111125" y="156842"/>
                  <a:pt x="93342" y="174625"/>
                  <a:pt x="71438" y="174625"/>
                </a:cubicBezTo>
                <a:cubicBezTo>
                  <a:pt x="49533" y="174625"/>
                  <a:pt x="31750" y="156842"/>
                  <a:pt x="31750" y="134938"/>
                </a:cubicBezTo>
                <a:close/>
                <a:moveTo>
                  <a:pt x="0" y="238125"/>
                </a:moveTo>
                <a:cubicBezTo>
                  <a:pt x="0" y="211832"/>
                  <a:pt x="21332" y="190500"/>
                  <a:pt x="47625" y="190500"/>
                </a:cubicBezTo>
                <a:lnTo>
                  <a:pt x="95250" y="190500"/>
                </a:lnTo>
                <a:cubicBezTo>
                  <a:pt x="121543" y="190500"/>
                  <a:pt x="142875" y="211832"/>
                  <a:pt x="142875" y="238125"/>
                </a:cubicBezTo>
                <a:cubicBezTo>
                  <a:pt x="142875" y="246906"/>
                  <a:pt x="135781" y="254000"/>
                  <a:pt x="127000" y="254000"/>
                </a:cubicBezTo>
                <a:lnTo>
                  <a:pt x="15875" y="254000"/>
                </a:lnTo>
                <a:cubicBezTo>
                  <a:pt x="7094" y="254000"/>
                  <a:pt x="0" y="246906"/>
                  <a:pt x="0" y="23812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1107470" y="1414209"/>
            <a:ext cx="2297717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ChatGPT Edu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71595" y="2019300"/>
            <a:ext cx="3362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نسخه آموزشی ChatGPT برای تدریس و ارزیابی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786188" y="29847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5" name="Text 33"/>
          <p:cNvSpPr/>
          <p:nvPr/>
        </p:nvSpPr>
        <p:spPr>
          <a:xfrm>
            <a:off x="1144161" y="2984753"/>
            <a:ext cx="2630120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طراحی درس و محتوا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3786188" y="32514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7" name="Text 35"/>
          <p:cNvSpPr/>
          <p:nvPr/>
        </p:nvSpPr>
        <p:spPr>
          <a:xfrm>
            <a:off x="1101374" y="3194303"/>
            <a:ext cx="26739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ارزیابی دانشجویان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786188" y="3518153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39" name="Text 37"/>
          <p:cNvSpPr/>
          <p:nvPr/>
        </p:nvSpPr>
        <p:spPr>
          <a:xfrm>
            <a:off x="1107470" y="3518153"/>
            <a:ext cx="267395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بازخورد شخصی‌سازی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3904575" y="4139565"/>
            <a:ext cx="3685413" cy="2486025"/>
          </a:xfrm>
          <a:custGeom>
            <a:avLst/>
            <a:gdLst/>
            <a:ahLst/>
            <a:cxnLst/>
            <a:rect l="l" t="t" r="r" b="b"/>
            <a:pathLst>
              <a:path w="4913884" h="3314700">
                <a:moveTo>
                  <a:pt x="152410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265932"/>
                </a:lnTo>
                <a:cubicBezTo>
                  <a:pt x="4913884" y="3292866"/>
                  <a:pt x="4892050" y="3314700"/>
                  <a:pt x="4865116" y="3314700"/>
                </a:cubicBezTo>
                <a:lnTo>
                  <a:pt x="152410" y="3314700"/>
                </a:lnTo>
                <a:cubicBezTo>
                  <a:pt x="68236" y="3314700"/>
                  <a:pt x="0" y="3246464"/>
                  <a:pt x="0" y="3162290"/>
                </a:cubicBezTo>
                <a:lnTo>
                  <a:pt x="0" y="152410"/>
                </a:lnTo>
                <a:cubicBezTo>
                  <a:pt x="0" y="68293"/>
                  <a:pt x="68293" y="0"/>
                  <a:pt x="15241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11788045" y="3994403"/>
            <a:ext cx="36576" cy="2486025"/>
          </a:xfrm>
          <a:custGeom>
            <a:avLst/>
            <a:gdLst/>
            <a:ahLst/>
            <a:cxnLst/>
            <a:rect l="l" t="t" r="r" b="b"/>
            <a:pathLst>
              <a:path w="48768" h="33147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65932"/>
                </a:lnTo>
                <a:cubicBezTo>
                  <a:pt x="48768" y="3292866"/>
                  <a:pt x="26934" y="3314700"/>
                  <a:pt x="0" y="3314700"/>
                </a:cubicBez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2" name="Shape 40"/>
          <p:cNvSpPr/>
          <p:nvPr/>
        </p:nvSpPr>
        <p:spPr>
          <a:xfrm>
            <a:off x="11126724" y="418490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3" name="Shape 41"/>
          <p:cNvSpPr/>
          <p:nvPr/>
        </p:nvSpPr>
        <p:spPr>
          <a:xfrm>
            <a:off x="11260074" y="431825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4" name="Text 42"/>
          <p:cNvSpPr/>
          <p:nvPr/>
        </p:nvSpPr>
        <p:spPr>
          <a:xfrm>
            <a:off x="8493761" y="4280153"/>
            <a:ext cx="26156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0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NotebookLM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8293132" y="4794503"/>
            <a:ext cx="3362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40000"/>
              </a:lnSpc>
            </a:pPr>
            <a:r>
              <a:rPr lang="en-US" sz="2000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فضای کاری هوشمند برای یادداشت‌برداری و پژوهش</a:t>
            </a:r>
            <a:endParaRPr lang="en-US" sz="2000" dirty="0">
              <a:cs typeface="B Nazanin" panose="00000400000000000000" pitchFamily="2" charset="-78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11507724" y="56197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7" name="Text 45"/>
          <p:cNvSpPr/>
          <p:nvPr/>
        </p:nvSpPr>
        <p:spPr>
          <a:xfrm>
            <a:off x="9713928" y="5505450"/>
            <a:ext cx="178751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مدیریت منابع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11507724" y="58864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49" name="Text 47"/>
          <p:cNvSpPr/>
          <p:nvPr/>
        </p:nvSpPr>
        <p:spPr>
          <a:xfrm>
            <a:off x="8493761" y="5772150"/>
            <a:ext cx="300824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خلاصه‌سازی چندمنظوره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11507724" y="61531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8D99AE"/>
          </a:solidFill>
          <a:ln/>
        </p:spPr>
      </p:sp>
      <p:sp>
        <p:nvSpPr>
          <p:cNvPr id="51" name="Text 49"/>
          <p:cNvSpPr/>
          <p:nvPr/>
        </p:nvSpPr>
        <p:spPr>
          <a:xfrm>
            <a:off x="9735631" y="6038850"/>
            <a:ext cx="1765711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همکاری تیمی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7704288" y="4149852"/>
            <a:ext cx="36576" cy="2486025"/>
          </a:xfrm>
          <a:custGeom>
            <a:avLst/>
            <a:gdLst/>
            <a:ahLst/>
            <a:cxnLst/>
            <a:rect l="l" t="t" r="r" b="b"/>
            <a:pathLst>
              <a:path w="48768" h="3314700">
                <a:moveTo>
                  <a:pt x="0" y="0"/>
                </a:moveTo>
                <a:lnTo>
                  <a:pt x="0" y="0"/>
                </a:lnTo>
                <a:cubicBezTo>
                  <a:pt x="26916" y="0"/>
                  <a:pt x="48768" y="21852"/>
                  <a:pt x="48768" y="48768"/>
                </a:cubicBezTo>
                <a:lnTo>
                  <a:pt x="48768" y="3265932"/>
                </a:lnTo>
                <a:cubicBezTo>
                  <a:pt x="48768" y="3292866"/>
                  <a:pt x="26934" y="3314700"/>
                  <a:pt x="0" y="3314700"/>
                </a:cubicBezTo>
                <a:lnTo>
                  <a:pt x="0" y="33147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5" name="Text 63"/>
          <p:cNvSpPr/>
          <p:nvPr/>
        </p:nvSpPr>
        <p:spPr>
          <a:xfrm>
            <a:off x="3781425" y="4190109"/>
            <a:ext cx="3400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rtl="1">
              <a:lnSpc>
                <a:spcPct val="130000"/>
              </a:lnSpc>
            </a:pPr>
            <a:r>
              <a:rPr lang="en-US" sz="2400" b="1" dirty="0"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چرخه کامل تحقیق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27D815-439E-8BB1-718E-78EBF910B7FA}"/>
              </a:ext>
            </a:extLst>
          </p:cNvPr>
          <p:cNvSpPr txBox="1"/>
          <p:nvPr/>
        </p:nvSpPr>
        <p:spPr>
          <a:xfrm>
            <a:off x="3345460" y="4720620"/>
            <a:ext cx="42290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en-US" sz="2400" dirty="0" err="1">
                <a:cs typeface="B Nazanin" panose="00000400000000000000" pitchFamily="2" charset="-78"/>
              </a:rPr>
              <a:t>کشف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en-US" sz="2400" dirty="0" err="1">
                <a:cs typeface="B Nazanin" panose="00000400000000000000" pitchFamily="2" charset="-78"/>
              </a:rPr>
              <a:t>ادبیات</a:t>
            </a: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en-US" sz="2400" dirty="0" err="1">
                <a:cs typeface="B Nazanin" panose="00000400000000000000" pitchFamily="2" charset="-78"/>
              </a:rPr>
              <a:t>تحلیل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en-US" sz="2400" dirty="0" err="1">
                <a:cs typeface="B Nazanin" panose="00000400000000000000" pitchFamily="2" charset="-78"/>
              </a:rPr>
              <a:t>منابع</a:t>
            </a: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en-US" sz="2400" dirty="0" err="1">
                <a:cs typeface="B Nazanin" panose="00000400000000000000" pitchFamily="2" charset="-78"/>
              </a:rPr>
              <a:t>نگارش</a:t>
            </a:r>
            <a:r>
              <a:rPr lang="en-US" sz="2400" dirty="0">
                <a:cs typeface="B Nazanin" panose="00000400000000000000" pitchFamily="2" charset="-78"/>
              </a:rPr>
              <a:t> و </a:t>
            </a:r>
            <a:r>
              <a:rPr lang="en-US" sz="2400" dirty="0" err="1">
                <a:cs typeface="B Nazanin" panose="00000400000000000000" pitchFamily="2" charset="-78"/>
              </a:rPr>
              <a:t>تدریس</a:t>
            </a:r>
            <a:endParaRPr lang="en-US" sz="2400" dirty="0">
              <a:cs typeface="B Nazanin" panose="000004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en-US" sz="2400" dirty="0" err="1">
                <a:cs typeface="B Nazanin" panose="00000400000000000000" pitchFamily="2" charset="-78"/>
              </a:rPr>
              <a:t>مدیریت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en-US" sz="2400" dirty="0" err="1">
                <a:cs typeface="B Nazanin" panose="00000400000000000000" pitchFamily="2" charset="-78"/>
              </a:rPr>
              <a:t>دانش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129F8673-0D29-BEF2-98DE-AFAA99B0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library.fresnostate.edu/e0c207222f79df63301984dfc73c69344fa121f0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12533" b="1253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9626537" y="1643063"/>
            <a:ext cx="1561338" cy="533400"/>
          </a:xfrm>
          <a:custGeom>
            <a:avLst/>
            <a:gdLst/>
            <a:ahLst/>
            <a:cxnLst/>
            <a:rect l="l" t="t" r="r" b="b"/>
            <a:pathLst>
              <a:path w="2081784" h="711200">
                <a:moveTo>
                  <a:pt x="0" y="0"/>
                </a:moveTo>
                <a:lnTo>
                  <a:pt x="2081784" y="0"/>
                </a:lnTo>
                <a:lnTo>
                  <a:pt x="2081784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187875" y="1643063"/>
            <a:ext cx="36576" cy="533400"/>
          </a:xfrm>
          <a:custGeom>
            <a:avLst/>
            <a:gdLst/>
            <a:ahLst/>
            <a:cxnLst/>
            <a:rect l="l" t="t" r="r" b="b"/>
            <a:pathLst>
              <a:path w="48768" h="711200">
                <a:moveTo>
                  <a:pt x="0" y="0"/>
                </a:moveTo>
                <a:lnTo>
                  <a:pt x="48768" y="0"/>
                </a:lnTo>
                <a:lnTo>
                  <a:pt x="48768" y="711200"/>
                </a:lnTo>
                <a:lnTo>
                  <a:pt x="0" y="7112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6" name="Text 3"/>
          <p:cNvSpPr/>
          <p:nvPr/>
        </p:nvSpPr>
        <p:spPr>
          <a:xfrm>
            <a:off x="9931337" y="1757363"/>
            <a:ext cx="1047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بخش دوم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000" y="2481263"/>
            <a:ext cx="111633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8E8E8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ابزارهای کشف و</a:t>
            </a:r>
            <a:endParaRPr lang="en-US" sz="1200" dirty="0">
              <a:cs typeface="B Nazanin" panose="00000400000000000000" pitchFamily="2" charset="-78"/>
            </a:endParaRPr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0A062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مرور ادبیات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9372600" y="4500563"/>
            <a:ext cx="1828800" cy="38100"/>
          </a:xfrm>
          <a:custGeom>
            <a:avLst/>
            <a:gdLst/>
            <a:ahLst/>
            <a:cxnLst/>
            <a:rect l="l" t="t" r="r" b="b"/>
            <a:pathLst>
              <a:path w="2438400" h="50800">
                <a:moveTo>
                  <a:pt x="0" y="0"/>
                </a:moveTo>
                <a:lnTo>
                  <a:pt x="2438400" y="0"/>
                </a:lnTo>
                <a:lnTo>
                  <a:pt x="243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C0A062"/>
          </a:solidFill>
          <a:ln/>
        </p:spPr>
      </p:sp>
      <p:sp>
        <p:nvSpPr>
          <p:cNvPr id="9" name="Text 6"/>
          <p:cNvSpPr/>
          <p:nvPr/>
        </p:nvSpPr>
        <p:spPr>
          <a:xfrm>
            <a:off x="4800600" y="484346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8D99AE"/>
                </a:solidFill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تسریع فرآیند جستجو، مرور و سنتز ادبیات پژوهش با Perplexity AI</a:t>
            </a:r>
            <a:endParaRPr lang="en-US" sz="1200" dirty="0">
              <a:cs typeface="B Nazanin" panose="00000400000000000000" pitchFamily="2" charset="-78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FC4FA67-4518-6E5E-1710-2655994C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289B0-390F-F39F-4FA9-66892656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3CE8B0A-FCD5-815C-2277-700F7EBBEB64}"/>
              </a:ext>
            </a:extLst>
          </p:cNvPr>
          <p:cNvSpPr/>
          <p:nvPr/>
        </p:nvSpPr>
        <p:spPr>
          <a:xfrm>
            <a:off x="102797" y="147758"/>
            <a:ext cx="11520368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en-US" sz="2800" b="1" kern="0" spc="59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بخش دوم: ابزارهای کشف و مرور ادبیات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AB5EA8C-A05B-D748-C085-9CEA9F4DD7A4}"/>
              </a:ext>
            </a:extLst>
          </p:cNvPr>
          <p:cNvSpPr/>
          <p:nvPr/>
        </p:nvSpPr>
        <p:spPr>
          <a:xfrm>
            <a:off x="56156" y="600922"/>
            <a:ext cx="11613650" cy="373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90000"/>
              </a:lnSpc>
            </a:pPr>
            <a:r>
              <a:rPr lang="en-US" sz="2800" b="1" dirty="0">
                <a:latin typeface="Noto Sans SC" pitchFamily="34" charset="0"/>
                <a:ea typeface="Noto Sans SC" pitchFamily="34" charset="-122"/>
                <a:cs typeface="B Nazanin" panose="00000400000000000000" pitchFamily="2" charset="-78"/>
              </a:rPr>
              <a:t>بهترین شیوه‌ها و محدودیت‌های Perplexity</a:t>
            </a:r>
            <a:endParaRPr lang="en-US" sz="1400" dirty="0">
              <a:cs typeface="B Nazanin" panose="00000400000000000000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A993E-F1C2-777B-05C1-9BDAD17C791D}"/>
              </a:ext>
            </a:extLst>
          </p:cNvPr>
          <p:cNvSpPr txBox="1"/>
          <p:nvPr/>
        </p:nvSpPr>
        <p:spPr>
          <a:xfrm>
            <a:off x="609600" y="1117600"/>
            <a:ext cx="1106020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fkGroteskNeue"/>
                <a:cs typeface="B Nazanin" panose="00000400000000000000" pitchFamily="2" charset="-78"/>
              </a:rPr>
              <a:t>بهترین شیوه‌ها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تعریف دقیق سؤال و کلیدواژه‌ها پیش از پرسش.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استفاده از پرسش‌های مرحله‌ای (از کلی به جزئی) و ذخیره پاسخ‌های مهم.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بررسی و دنبال‌کردن لینک‌ها و مقالات اصلی، نه اکتفا به خلاصه.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fkGroteskNeue"/>
                <a:cs typeface="B Nazanin" panose="00000400000000000000" pitchFamily="2" charset="-78"/>
              </a:rPr>
              <a:t>محدودیت‌ها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پوشش ناقص برخی پایگاه‌های تخصصی یا مقالات پشت دیوار پولی.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امکان خطای تفسیر یا ساده‌سازی بیش‌ازحد مفاهیم روش‌شناختی.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ضرورت «داوری انتقادی» توسط پژوهشگر؛ </a:t>
            </a:r>
            <a:r>
              <a:rPr lang="en-US" sz="2800" b="0" i="0" dirty="0">
                <a:effectLst/>
                <a:latin typeface="fkGroteskNeue"/>
                <a:cs typeface="B Nazanin" panose="00000400000000000000" pitchFamily="2" charset="-78"/>
              </a:rPr>
              <a:t>Perplexity </a:t>
            </a:r>
            <a:r>
              <a:rPr lang="fa-IR" sz="2800" b="0" i="0" dirty="0">
                <a:effectLst/>
                <a:latin typeface="fkGroteskNeue"/>
                <a:cs typeface="B Nazanin" panose="00000400000000000000" pitchFamily="2" charset="-78"/>
              </a:rPr>
              <a:t>جایگزین قضاوت علمی نمی‌شود.</a:t>
            </a:r>
          </a:p>
        </p:txBody>
      </p:sp>
      <p:sp>
        <p:nvSpPr>
          <p:cNvPr id="60" name="Shape 26">
            <a:extLst>
              <a:ext uri="{FF2B5EF4-FFF2-40B4-BE49-F238E27FC236}">
                <a16:creationId xmlns:a16="http://schemas.microsoft.com/office/drawing/2014/main" id="{01BF7758-AB01-A187-B7ED-975E0C520379}"/>
              </a:ext>
            </a:extLst>
          </p:cNvPr>
          <p:cNvSpPr/>
          <p:nvPr/>
        </p:nvSpPr>
        <p:spPr>
          <a:xfrm>
            <a:off x="5383530" y="-17468"/>
            <a:ext cx="6560820" cy="1236779"/>
          </a:xfrm>
          <a:custGeom>
            <a:avLst/>
            <a:gdLst/>
            <a:ahLst/>
            <a:cxnLst/>
            <a:rect l="l" t="t" r="r" b="b"/>
            <a:pathLst>
              <a:path w="4913884" h="3492500">
                <a:moveTo>
                  <a:pt x="152413" y="0"/>
                </a:moveTo>
                <a:lnTo>
                  <a:pt x="4865116" y="0"/>
                </a:lnTo>
                <a:cubicBezTo>
                  <a:pt x="4892050" y="0"/>
                  <a:pt x="4913884" y="21834"/>
                  <a:pt x="4913884" y="48768"/>
                </a:cubicBezTo>
                <a:lnTo>
                  <a:pt x="4913884" y="3443732"/>
                </a:lnTo>
                <a:cubicBezTo>
                  <a:pt x="4913884" y="3470666"/>
                  <a:pt x="4892050" y="3492500"/>
                  <a:pt x="4865116" y="3492500"/>
                </a:cubicBezTo>
                <a:lnTo>
                  <a:pt x="152413" y="3492500"/>
                </a:lnTo>
                <a:cubicBezTo>
                  <a:pt x="68237" y="3492500"/>
                  <a:pt x="0" y="3424263"/>
                  <a:pt x="0" y="33400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chemeClr val="bg2">
              <a:lumMod val="75000"/>
              <a:alpha val="30196"/>
            </a:schemeClr>
          </a:solidFill>
          <a:ln/>
        </p:spPr>
      </p:sp>
      <p:sp>
        <p:nvSpPr>
          <p:cNvPr id="62" name="Shape 44">
            <a:extLst>
              <a:ext uri="{FF2B5EF4-FFF2-40B4-BE49-F238E27FC236}">
                <a16:creationId xmlns:a16="http://schemas.microsoft.com/office/drawing/2014/main" id="{8D7A07CA-4433-98D2-4147-CAA4275C0E38}"/>
              </a:ext>
            </a:extLst>
          </p:cNvPr>
          <p:cNvSpPr/>
          <p:nvPr/>
        </p:nvSpPr>
        <p:spPr>
          <a:xfrm>
            <a:off x="272114" y="4916530"/>
            <a:ext cx="5621566" cy="1793712"/>
          </a:xfrm>
          <a:custGeom>
            <a:avLst/>
            <a:gdLst/>
            <a:ahLst/>
            <a:cxnLst/>
            <a:rect l="l" t="t" r="r" b="b"/>
            <a:pathLst>
              <a:path w="7495421" h="2196985">
                <a:moveTo>
                  <a:pt x="149241" y="0"/>
                </a:moveTo>
                <a:lnTo>
                  <a:pt x="7346180" y="0"/>
                </a:lnTo>
                <a:cubicBezTo>
                  <a:pt x="7428604" y="0"/>
                  <a:pt x="7495421" y="66818"/>
                  <a:pt x="7495421" y="149241"/>
                </a:cubicBezTo>
                <a:lnTo>
                  <a:pt x="7495421" y="2047744"/>
                </a:lnTo>
                <a:cubicBezTo>
                  <a:pt x="7495421" y="2130168"/>
                  <a:pt x="7428604" y="2196985"/>
                  <a:pt x="7346180" y="2196985"/>
                </a:cubicBezTo>
                <a:lnTo>
                  <a:pt x="149241" y="2196985"/>
                </a:lnTo>
                <a:cubicBezTo>
                  <a:pt x="66818" y="2196985"/>
                  <a:pt x="0" y="2130168"/>
                  <a:pt x="0" y="2047744"/>
                </a:cubicBezTo>
                <a:lnTo>
                  <a:pt x="0" y="149241"/>
                </a:lnTo>
                <a:cubicBezTo>
                  <a:pt x="0" y="66873"/>
                  <a:pt x="66873" y="0"/>
                  <a:pt x="149241" y="0"/>
                </a:cubicBezTo>
                <a:close/>
              </a:path>
            </a:pathLst>
          </a:custGeom>
          <a:solidFill>
            <a:srgbClr val="C0A062">
              <a:alpha val="20000"/>
            </a:srgbClr>
          </a:solidFill>
          <a:ln w="8128">
            <a:solidFill>
              <a:srgbClr val="C0A062">
                <a:alpha val="40000"/>
              </a:srgbClr>
            </a:solidFill>
            <a:prstDash val="solid"/>
          </a:ln>
        </p:spPr>
      </p:sp>
      <p:sp>
        <p:nvSpPr>
          <p:cNvPr id="63" name="Text 46">
            <a:extLst>
              <a:ext uri="{FF2B5EF4-FFF2-40B4-BE49-F238E27FC236}">
                <a16:creationId xmlns:a16="http://schemas.microsoft.com/office/drawing/2014/main" id="{1D454632-1CE8-BCA4-F173-B1C862A527EB}"/>
              </a:ext>
            </a:extLst>
          </p:cNvPr>
          <p:cNvSpPr/>
          <p:nvPr/>
        </p:nvSpPr>
        <p:spPr>
          <a:xfrm>
            <a:off x="3125154" y="5026540"/>
            <a:ext cx="2667875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>
                <a:solidFill>
                  <a:srgbClr val="00B05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✓ مناسب برای</a:t>
            </a:r>
            <a:endParaRPr lang="en-US" sz="2400" dirty="0">
              <a:solidFill>
                <a:srgbClr val="00B050"/>
              </a:solidFill>
              <a:cs typeface="B Nazanin" panose="00000400000000000000" pitchFamily="2" charset="-78"/>
            </a:endParaRPr>
          </a:p>
        </p:txBody>
      </p:sp>
      <p:sp>
        <p:nvSpPr>
          <p:cNvPr id="64" name="Text 47">
            <a:extLst>
              <a:ext uri="{FF2B5EF4-FFF2-40B4-BE49-F238E27FC236}">
                <a16:creationId xmlns:a16="http://schemas.microsoft.com/office/drawing/2014/main" id="{AB26D9EB-6130-A87D-4244-DD6C4E7FBCB2}"/>
              </a:ext>
            </a:extLst>
          </p:cNvPr>
          <p:cNvSpPr/>
          <p:nvPr/>
        </p:nvSpPr>
        <p:spPr>
          <a:xfrm>
            <a:off x="3125154" y="5379323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مرور ادبیات اولیه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65" name="Text 48">
            <a:extLst>
              <a:ext uri="{FF2B5EF4-FFF2-40B4-BE49-F238E27FC236}">
                <a16:creationId xmlns:a16="http://schemas.microsoft.com/office/drawing/2014/main" id="{C57EAE67-C8DD-85C8-BFCF-154386F5B717}"/>
              </a:ext>
            </a:extLst>
          </p:cNvPr>
          <p:cNvSpPr/>
          <p:nvPr/>
        </p:nvSpPr>
        <p:spPr>
          <a:xfrm>
            <a:off x="3115825" y="5724537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شناسایی تم‌ها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66" name="Text 49">
            <a:extLst>
              <a:ext uri="{FF2B5EF4-FFF2-40B4-BE49-F238E27FC236}">
                <a16:creationId xmlns:a16="http://schemas.microsoft.com/office/drawing/2014/main" id="{0250008B-7FD0-FF01-590E-7230868CB30C}"/>
              </a:ext>
            </a:extLst>
          </p:cNvPr>
          <p:cNvSpPr/>
          <p:nvPr/>
        </p:nvSpPr>
        <p:spPr>
          <a:xfrm>
            <a:off x="3115825" y="5992365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تولید ایده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67" name="Text 50">
            <a:extLst>
              <a:ext uri="{FF2B5EF4-FFF2-40B4-BE49-F238E27FC236}">
                <a16:creationId xmlns:a16="http://schemas.microsoft.com/office/drawing/2014/main" id="{EDD1AE10-9B23-2B0B-4B86-A3BE3DF431D4}"/>
              </a:ext>
            </a:extLst>
          </p:cNvPr>
          <p:cNvSpPr/>
          <p:nvPr/>
        </p:nvSpPr>
        <p:spPr>
          <a:xfrm>
            <a:off x="3115825" y="6260193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یافتن منابع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68" name="Text 51">
            <a:extLst>
              <a:ext uri="{FF2B5EF4-FFF2-40B4-BE49-F238E27FC236}">
                <a16:creationId xmlns:a16="http://schemas.microsoft.com/office/drawing/2014/main" id="{D124EC1D-F7A6-D986-2458-A845EB025B54}"/>
              </a:ext>
            </a:extLst>
          </p:cNvPr>
          <p:cNvSpPr/>
          <p:nvPr/>
        </p:nvSpPr>
        <p:spPr>
          <a:xfrm>
            <a:off x="272114" y="5028667"/>
            <a:ext cx="2667875" cy="186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20000"/>
              </a:lnSpc>
            </a:pPr>
            <a:r>
              <a:rPr lang="en-US" sz="2400" b="1" dirty="0">
                <a:solidFill>
                  <a:srgbClr val="8D99AE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✗ نامناسب برای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69" name="Text 52">
            <a:extLst>
              <a:ext uri="{FF2B5EF4-FFF2-40B4-BE49-F238E27FC236}">
                <a16:creationId xmlns:a16="http://schemas.microsoft.com/office/drawing/2014/main" id="{67A54812-AB6E-670D-5CCA-36808D9EA160}"/>
              </a:ext>
            </a:extLst>
          </p:cNvPr>
          <p:cNvSpPr/>
          <p:nvPr/>
        </p:nvSpPr>
        <p:spPr>
          <a:xfrm>
            <a:off x="401030" y="5420552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استناد نهایی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70" name="Text 53">
            <a:extLst>
              <a:ext uri="{FF2B5EF4-FFF2-40B4-BE49-F238E27FC236}">
                <a16:creationId xmlns:a16="http://schemas.microsoft.com/office/drawing/2014/main" id="{545E2143-0B08-C297-9DD2-B6BF056EE82D}"/>
              </a:ext>
            </a:extLst>
          </p:cNvPr>
          <p:cNvSpPr/>
          <p:nvPr/>
        </p:nvSpPr>
        <p:spPr>
          <a:xfrm>
            <a:off x="401030" y="5748575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تحلیل عمیق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71" name="Text 54">
            <a:extLst>
              <a:ext uri="{FF2B5EF4-FFF2-40B4-BE49-F238E27FC236}">
                <a16:creationId xmlns:a16="http://schemas.microsoft.com/office/drawing/2014/main" id="{575235BE-F1F2-2F95-B820-0C5C72F64892}"/>
              </a:ext>
            </a:extLst>
          </p:cNvPr>
          <p:cNvSpPr/>
          <p:nvPr/>
        </p:nvSpPr>
        <p:spPr>
          <a:xfrm>
            <a:off x="401030" y="6073629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جایگزینی مطالعه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72" name="Text 55">
            <a:extLst>
              <a:ext uri="{FF2B5EF4-FFF2-40B4-BE49-F238E27FC236}">
                <a16:creationId xmlns:a16="http://schemas.microsoft.com/office/drawing/2014/main" id="{9946D186-0286-26BA-3A9E-1C211295CB07}"/>
              </a:ext>
            </a:extLst>
          </p:cNvPr>
          <p:cNvSpPr/>
          <p:nvPr/>
        </p:nvSpPr>
        <p:spPr>
          <a:xfrm>
            <a:off x="401030" y="6355039"/>
            <a:ext cx="2658546" cy="149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10000"/>
              </a:lnSpc>
            </a:pPr>
            <a:r>
              <a:rPr lang="en-US" sz="2400" dirty="0">
                <a:solidFill>
                  <a:sysClr val="windowText" lastClr="000000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• تحقیق حساس</a:t>
            </a:r>
            <a:endParaRPr lang="en-US" sz="24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43B36443-6B7E-48B7-ECBE-A4D43396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003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5E265-5E07-2DED-CDFE-1B5ED95DC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49299DFC-1093-0081-2087-9EF477607671}"/>
              </a:ext>
            </a:extLst>
          </p:cNvPr>
          <p:cNvSpPr/>
          <p:nvPr/>
        </p:nvSpPr>
        <p:spPr>
          <a:xfrm>
            <a:off x="102797" y="1126722"/>
            <a:ext cx="5898522" cy="5203802"/>
          </a:xfrm>
          <a:custGeom>
            <a:avLst/>
            <a:gdLst/>
            <a:ahLst/>
            <a:cxnLst/>
            <a:rect l="l" t="t" r="r" b="b"/>
            <a:pathLst>
              <a:path w="7495421" h="7532734">
                <a:moveTo>
                  <a:pt x="149234" y="0"/>
                </a:moveTo>
                <a:lnTo>
                  <a:pt x="7346188" y="0"/>
                </a:lnTo>
                <a:cubicBezTo>
                  <a:pt x="7428607" y="0"/>
                  <a:pt x="7495421" y="66814"/>
                  <a:pt x="7495421" y="149234"/>
                </a:cubicBezTo>
                <a:lnTo>
                  <a:pt x="7495421" y="7383501"/>
                </a:lnTo>
                <a:cubicBezTo>
                  <a:pt x="7495421" y="7465920"/>
                  <a:pt x="7428607" y="7532734"/>
                  <a:pt x="7346188" y="7532734"/>
                </a:cubicBezTo>
                <a:lnTo>
                  <a:pt x="149234" y="7532734"/>
                </a:lnTo>
                <a:cubicBezTo>
                  <a:pt x="66814" y="7532734"/>
                  <a:pt x="0" y="7465920"/>
                  <a:pt x="0" y="7383501"/>
                </a:cubicBezTo>
                <a:lnTo>
                  <a:pt x="0" y="149234"/>
                </a:lnTo>
                <a:cubicBezTo>
                  <a:pt x="0" y="66869"/>
                  <a:pt x="66869" y="0"/>
                  <a:pt x="14923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A33E29F1-29E3-E30F-F562-BE9E72E36EDD}"/>
              </a:ext>
            </a:extLst>
          </p:cNvPr>
          <p:cNvSpPr/>
          <p:nvPr/>
        </p:nvSpPr>
        <p:spPr>
          <a:xfrm>
            <a:off x="6190682" y="1196999"/>
            <a:ext cx="5621566" cy="5203802"/>
          </a:xfrm>
          <a:custGeom>
            <a:avLst/>
            <a:gdLst/>
            <a:ahLst/>
            <a:cxnLst/>
            <a:rect l="l" t="t" r="r" b="b"/>
            <a:pathLst>
              <a:path w="7495421" h="7532734">
                <a:moveTo>
                  <a:pt x="149234" y="0"/>
                </a:moveTo>
                <a:lnTo>
                  <a:pt x="7346188" y="0"/>
                </a:lnTo>
                <a:cubicBezTo>
                  <a:pt x="7428607" y="0"/>
                  <a:pt x="7495421" y="66814"/>
                  <a:pt x="7495421" y="149234"/>
                </a:cubicBezTo>
                <a:lnTo>
                  <a:pt x="7495421" y="7383501"/>
                </a:lnTo>
                <a:cubicBezTo>
                  <a:pt x="7495421" y="7465920"/>
                  <a:pt x="7428607" y="7532734"/>
                  <a:pt x="7346188" y="7532734"/>
                </a:cubicBezTo>
                <a:lnTo>
                  <a:pt x="149234" y="7532734"/>
                </a:lnTo>
                <a:cubicBezTo>
                  <a:pt x="66814" y="7532734"/>
                  <a:pt x="0" y="7465920"/>
                  <a:pt x="0" y="7383501"/>
                </a:cubicBezTo>
                <a:lnTo>
                  <a:pt x="0" y="149234"/>
                </a:lnTo>
                <a:cubicBezTo>
                  <a:pt x="0" y="66869"/>
                  <a:pt x="66869" y="0"/>
                  <a:pt x="149234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  <a:ln w="8128">
            <a:solidFill>
              <a:srgbClr val="8D99AE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FBA0FA3-EC33-9A02-30EA-3319DE4B48CB}"/>
              </a:ext>
            </a:extLst>
          </p:cNvPr>
          <p:cNvSpPr/>
          <p:nvPr/>
        </p:nvSpPr>
        <p:spPr>
          <a:xfrm>
            <a:off x="102797" y="147758"/>
            <a:ext cx="11520368" cy="223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>
              <a:lnSpc>
                <a:spcPct val="130000"/>
              </a:lnSpc>
            </a:pPr>
            <a:r>
              <a:rPr lang="fa-IR" sz="2800" b="1" kern="0" spc="59" dirty="0">
                <a:solidFill>
                  <a:srgbClr val="C0A062"/>
                </a:solidFill>
                <a:latin typeface="MiSans" pitchFamily="34" charset="0"/>
                <a:ea typeface="MiSans" pitchFamily="34" charset="-122"/>
                <a:cs typeface="B Nazanin" panose="00000400000000000000" pitchFamily="2" charset="-78"/>
              </a:rPr>
              <a:t>مثال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8DA9169-1786-3924-A919-323A1999FD1C}"/>
              </a:ext>
            </a:extLst>
          </p:cNvPr>
          <p:cNvSpPr/>
          <p:nvPr/>
        </p:nvSpPr>
        <p:spPr>
          <a:xfrm>
            <a:off x="56156" y="600922"/>
            <a:ext cx="11613650" cy="3731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بهترین شیوه‌ها در استفاده از </a:t>
            </a:r>
            <a:r>
              <a:rPr lang="en-US" sz="2800" b="1" dirty="0">
                <a:cs typeface="B Nazanin" panose="00000400000000000000" pitchFamily="2" charset="-78"/>
              </a:rPr>
              <a:t>Perplexity </a:t>
            </a:r>
            <a:r>
              <a:rPr lang="fa-IR" sz="2800" b="1" dirty="0">
                <a:cs typeface="B Nazanin" panose="00000400000000000000" pitchFamily="2" charset="-78"/>
              </a:rPr>
              <a:t>برای مرور ادبیات</a:t>
            </a:r>
            <a:endParaRPr lang="fa-IR" sz="2800" dirty="0">
              <a:cs typeface="B Nazanin" panose="00000400000000000000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BAB7EF-636D-D6B7-E26D-7A79A63E5CF4}"/>
              </a:ext>
            </a:extLst>
          </p:cNvPr>
          <p:cNvSpPr txBox="1"/>
          <p:nvPr/>
        </p:nvSpPr>
        <p:spPr>
          <a:xfrm>
            <a:off x="6240780" y="1363431"/>
            <a:ext cx="557639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۱. تعریف دقیق سؤال و کلیدواژه‌ها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سؤال کلی را به پرسش‌های دقیق و مشخص تبدیل کنید:</a:t>
            </a:r>
            <a:br>
              <a:rPr lang="fa-IR" sz="2400" dirty="0">
                <a:cs typeface="B Nazanin" panose="00000400000000000000" pitchFamily="2" charset="-78"/>
              </a:rPr>
            </a:br>
            <a:r>
              <a:rPr lang="fa-IR" sz="2400" dirty="0">
                <a:cs typeface="B Nazanin" panose="00000400000000000000" pitchFamily="2" charset="-78"/>
              </a:rPr>
              <a:t>مثال: «چالش‌های اخلاقی و عملی پهپادهای خودکار در مأموریت‌های </a:t>
            </a:r>
            <a:r>
              <a:rPr lang="en-US" sz="2400" dirty="0">
                <a:cs typeface="B Nazanin" panose="00000400000000000000" pitchFamily="2" charset="-78"/>
              </a:rPr>
              <a:t>ISR</a:t>
            </a:r>
            <a:r>
              <a:rPr lang="fa-IR" sz="2400" dirty="0">
                <a:cs typeface="B Nazanin" panose="00000400000000000000" pitchFamily="2" charset="-78"/>
              </a:rPr>
              <a:t>(اطلاعات، پایش و شناسایی)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چیست؟»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استفاده از کلیدواژه‌های مشخص: پهپاد خودکار، </a:t>
            </a:r>
            <a:r>
              <a:rPr lang="en-US" sz="2400" dirty="0">
                <a:cs typeface="B Nazanin" panose="00000400000000000000" pitchFamily="2" charset="-78"/>
              </a:rPr>
              <a:t>ISR، </a:t>
            </a:r>
            <a:r>
              <a:rPr lang="fa-IR" sz="2400" dirty="0">
                <a:cs typeface="B Nazanin" panose="00000400000000000000" pitchFamily="2" charset="-78"/>
              </a:rPr>
              <a:t>اخلاق هوش مصنوعی نظامی، قواعد درگیری.</a:t>
            </a: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۲. استفاده از پرسش‌های مرحله‌ای (کلی </a:t>
            </a:r>
            <a:r>
              <a:rPr lang="en-US" sz="2400" b="1" dirty="0">
                <a:cs typeface="B Nazanin" panose="00000400000000000000" pitchFamily="2" charset="-78"/>
              </a:rPr>
              <a:t>&lt;-</a:t>
            </a:r>
            <a:r>
              <a:rPr lang="fa-IR" sz="2400" b="1" dirty="0">
                <a:cs typeface="B Nazanin" panose="00000400000000000000" pitchFamily="2" charset="-78"/>
              </a:rPr>
              <a:t>جزئی)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مرحله ۱: کاربردهای </a:t>
            </a:r>
            <a:r>
              <a:rPr lang="en-US" sz="2400" dirty="0">
                <a:cs typeface="B Nazanin" panose="00000400000000000000" pitchFamily="2" charset="-78"/>
              </a:rPr>
              <a:t>AI </a:t>
            </a:r>
            <a:r>
              <a:rPr lang="fa-IR" sz="2400" dirty="0">
                <a:cs typeface="B Nazanin" panose="00000400000000000000" pitchFamily="2" charset="-78"/>
              </a:rPr>
              <a:t>در پهپادهای نظامی.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مرحله ۲: چالش‌های فنی (تشخیص هدف، خطای سنسورها).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مرحله ۳: ملاحظات حقوق بشردوستانه و حقوق جنگ.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نتایج هر مرحله (چالش‌ها، مقالات، سازمان‌ها) را ذخیره کنید.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05CAE-D0DA-17A8-9D6E-55A9D0EF1D06}"/>
              </a:ext>
            </a:extLst>
          </p:cNvPr>
          <p:cNvSpPr txBox="1"/>
          <p:nvPr/>
        </p:nvSpPr>
        <p:spPr>
          <a:xfrm>
            <a:off x="-7620" y="1363430"/>
            <a:ext cx="610362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۳. بررسی و دنبال‌کردن منابع اصلی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روی لینک‌ها و </a:t>
            </a:r>
            <a:r>
              <a:rPr lang="en-US" sz="2400" dirty="0">
                <a:cs typeface="B Nazanin" panose="00000400000000000000" pitchFamily="2" charset="-78"/>
              </a:rPr>
              <a:t>PDF</a:t>
            </a:r>
            <a:r>
              <a:rPr lang="fa-IR" sz="2400" dirty="0">
                <a:cs typeface="B Nazanin" panose="00000400000000000000" pitchFamily="2" charset="-78"/>
              </a:rPr>
              <a:t>های منابع اصلی کلیک و یادداشت‌برداری کنید.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به خلاصه‌ی مدل اکتفا نکنید؛ روش تحقیق، محدودیت‌ها و زمینه زمانی/سیاسی را ارزیابی کنید.</a:t>
            </a: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۴. محدودیت‌ها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پوشش ناقص پایگاه‌های تخصصی یا اسناد طبقه‌بندی‌شده.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خطر ساده‌سازی بیش‌ازحد مفاهیم حقوقی و روش‌شناختی.</a:t>
            </a: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۵. ضرورت داوری انتقادی پژوهشگر</a:t>
            </a: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اعتبار نویسنده و نهادها را بسنجید.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سوگیری‌ها و جهت‌گیری‌ها را در نظر بگیرید.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در صورت تضاد اطلاعات، مقایسه مستقل روش‌ها و داده‌ها انجام دهید، نه تکیه صرف به جمع‌بندی هوش مصنوعی.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C06D26-6F3D-C540-A821-61879CB0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38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8763-FAAC-BA14-5FB3-67858E1E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365" y="795606"/>
            <a:ext cx="9692640" cy="1325562"/>
          </a:xfrm>
        </p:spPr>
        <p:txBody>
          <a:bodyPr>
            <a:normAutofit/>
          </a:bodyPr>
          <a:lstStyle/>
          <a:p>
            <a:pPr algn="r"/>
            <a:r>
              <a:rPr lang="fa-IR" b="1" dirty="0"/>
              <a:t>هنر پرامپت: کیفیت کشف شما به کیفیت پرسش شما بستگی دارد.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704FB5-2ACE-EECD-931D-7E162A5B3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03" t="16621"/>
          <a:stretch>
            <a:fillRect/>
          </a:stretch>
        </p:blipFill>
        <p:spPr>
          <a:xfrm>
            <a:off x="632263" y="2158143"/>
            <a:ext cx="10433540" cy="46579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BAD99-D0D2-496B-2A0F-2AA14E9E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1686B-424E-42A4-8D17-FED452EC4833}" type="slidenum">
              <a:rPr lang="en-US" sz="2000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3095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536</TotalTime>
  <Words>1959</Words>
  <Application>Microsoft Office PowerPoint</Application>
  <PresentationFormat>Widescreen</PresentationFormat>
  <Paragraphs>374</Paragraphs>
  <Slides>35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Arial</vt:lpstr>
      <vt:lpstr>B Nazanin</vt:lpstr>
      <vt:lpstr>Century Schoolbook</vt:lpstr>
      <vt:lpstr>fkGroteskNeue</vt:lpstr>
      <vt:lpstr>MiSans</vt:lpstr>
      <vt:lpstr>Noto Sans SC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هنر پرامپت: کیفیت کشف شما به کیفیت پرسش شما بستگی دارد.</vt:lpstr>
      <vt:lpstr>https://www.perplexity.ai/</vt:lpstr>
      <vt:lpstr>PowerPoint Presentation</vt:lpstr>
      <vt:lpstr> کشف- از جستجو کردن تا پاسخ گرفتن</vt:lpstr>
      <vt:lpstr>SciSpace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Cite</vt:lpstr>
      <vt:lpstr>PowerPoint Presentation</vt:lpstr>
      <vt:lpstr>PowerPoint Presentation</vt:lpstr>
      <vt:lpstr>Ai Cite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NotebookLm</vt:lpstr>
      <vt:lpstr>PowerPoint Presentation</vt:lpstr>
      <vt:lpstr>Notebook Podcast</vt:lpstr>
      <vt:lpstr>PowerPoint Presentation</vt:lpstr>
      <vt:lpstr>خطرات استفاده از هوش مصنوعی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 Taghinezhad</dc:creator>
  <cp:lastModifiedBy>A Taghinezhad</cp:lastModifiedBy>
  <cp:revision>59</cp:revision>
  <dcterms:created xsi:type="dcterms:W3CDTF">2025-12-20T13:33:56Z</dcterms:created>
  <dcterms:modified xsi:type="dcterms:W3CDTF">2025-12-23T17:41:55Z</dcterms:modified>
</cp:coreProperties>
</file>